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95" r:id="rId3"/>
    <p:sldId id="293" r:id="rId4"/>
    <p:sldId id="277" r:id="rId5"/>
    <p:sldId id="323" r:id="rId6"/>
    <p:sldId id="300" r:id="rId7"/>
    <p:sldId id="294" r:id="rId8"/>
    <p:sldId id="303" r:id="rId9"/>
    <p:sldId id="304" r:id="rId10"/>
    <p:sldId id="307" r:id="rId11"/>
    <p:sldId id="308" r:id="rId12"/>
    <p:sldId id="310" r:id="rId13"/>
    <p:sldId id="309" r:id="rId14"/>
    <p:sldId id="297" r:id="rId15"/>
    <p:sldId id="311" r:id="rId16"/>
    <p:sldId id="324" r:id="rId17"/>
    <p:sldId id="325" r:id="rId18"/>
    <p:sldId id="326"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7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Hayes" userId="815d276c383097ec" providerId="LiveId" clId="{390E8928-D0D0-4D12-B105-B5FF7D125986}"/>
    <pc:docChg chg="modSld">
      <pc:chgData name="Robert Hayes" userId="815d276c383097ec" providerId="LiveId" clId="{390E8928-D0D0-4D12-B105-B5FF7D125986}" dt="2025-05-03T00:33:17.570" v="15" actId="20577"/>
      <pc:docMkLst>
        <pc:docMk/>
      </pc:docMkLst>
      <pc:sldChg chg="modSp mod">
        <pc:chgData name="Robert Hayes" userId="815d276c383097ec" providerId="LiveId" clId="{390E8928-D0D0-4D12-B105-B5FF7D125986}" dt="2025-05-03T00:33:17.570" v="15" actId="20577"/>
        <pc:sldMkLst>
          <pc:docMk/>
          <pc:sldMk cId="4009026939" sldId="325"/>
        </pc:sldMkLst>
        <pc:spChg chg="mod">
          <ac:chgData name="Robert Hayes" userId="815d276c383097ec" providerId="LiveId" clId="{390E8928-D0D0-4D12-B105-B5FF7D125986}" dt="2025-05-03T00:32:57.967" v="8" actId="20577"/>
          <ac:spMkLst>
            <pc:docMk/>
            <pc:sldMk cId="4009026939" sldId="325"/>
            <ac:spMk id="2" creationId="{F90623E5-0E6E-4F36-52CE-7F688A00C429}"/>
          </ac:spMkLst>
        </pc:spChg>
        <pc:spChg chg="mod">
          <ac:chgData name="Robert Hayes" userId="815d276c383097ec" providerId="LiveId" clId="{390E8928-D0D0-4D12-B105-B5FF7D125986}" dt="2025-05-03T00:33:17.570" v="15" actId="20577"/>
          <ac:spMkLst>
            <pc:docMk/>
            <pc:sldMk cId="4009026939" sldId="325"/>
            <ac:spMk id="3" creationId="{22EAE0E8-6B2C-5574-CF11-1EBBDCFAD46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3T00:26:23.5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0 596,'5'2,"0"-1,0 1,-1 0,1 1,-1-1,0 1,8 6,1-1,5 2,1 0,0-1,1-1,0-1,0 0,28 4,-8-5,0-2,56-2,169 16,-158-8,-70-4,0 1,0 2,52 20,26 7,399 76,-431-102,0-5,119-6,-65-2,-118 4,0-1,0 0,-1-2,1 0,0-1,-1-1,0-1,20-8,15-10,-17 6,1 2,1 1,0 2,61-12,-42 12,-42 8,-1 1,1 1,19-2,165 6,82-4,-203-14,-26 3,361-51,-381 58,43-15,25-5,-51 16,64-23,-3 0,-68 22,-11 2,0 2,1 1,0 1,44 0,-38 5,1-2,65-11,208-28,-157 24,214-45,-348 55,1 0,-1-1,-1-1,23-13,13-7,97-27,-82 32,-55 21,1 0,-1 0,1 2,-1 0,1 1,-1 0,1 2,28 5,47 2,-68-7,-1 0,1 2,-1 1,0 1,0 1,37 16,-29-11,-21-9,0 0,0-1,1 0,-1-1,0 0,1-1,-1 0,0 0,13-3,16-4,42-13,-11 2,-7 9,0 2,103 3,0 1,-158 2,188-19,-168 15,-1-1,0-1,-1-1,0-2,27-13,-38 16,0 0,1 1,-1 1,1 0,0 1,0 1,1 0,-1 1,1 1,28 2,110-7,-17-1,-71 9,-39 0,1-1,-1-1,0-2,40-7,-53 5,-1-2,1 0,-1 0,19-13,-23 13,0 0,1 0,-1 1,2 0,-1 1,0 0,1 1,22-3,-21 5,-2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26:31.2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0 384 0,'7170'-384'0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3T00:26:47.2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1 746,'13'-1,"0"-1,0-1,-1 0,1-1,-1 0,1-1,13-8,31-11,25 3,0 3,133-12,-10 3,-23-1,93-18,-247 38,0-1,-1-2,-1 0,1-2,37-26,14-5,140-58,-181 89,67-16,-7 4,0-9,-63 20,0 2,1 1,1 2,0 1,0 2,52-2,1605 8,-1667 2,-1 1,1 2,-1 0,1 2,27 11,-22-8,0-1,55 9,-36-12,-7-1,51 1,45 7,-43-1,-61-6,65 2,-77-11,0 0,-1-1,0-1,0-2,30-12,6-1,-22 7,0-2,-1-2,-1-2,35-23,-38 23,-15 10,2 1,-1 0,1 2,0 0,1 1,-1 0,1 2,35-2,15 3,71 7,-139-5,84 9,114 27,-19-2,-158-29,0 2,-1 0,0 1,0 0,25 16,36 15,-66-34,0 0,0-1,0-1,0 0,1-2,-1 0,29-1,43 6,-70-4,0 0,1-1,-1 0,1-2,-1 0,20-5,-10 2,0 1,0 1,0 1,33 4,7-1,527-2,-589 0,1-1,-1 0,0 0,0-1,1 0,-1 0,0-1,-1 1,1-1,0 0,-1-1,7-5,-6 5,0 0,0 0,0 1,0-1,1 1,0 1,-1-1,1 1,0 0,9-1,116 0,-83 4,75-9,-30 5,-72 3,-14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401DE-92AA-4E27-A857-262AB3A9E81E}"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A509E-0C86-4252-B627-831B9473947D}" type="slidenum">
              <a:rPr lang="en-US" smtClean="0"/>
              <a:t>‹#›</a:t>
            </a:fld>
            <a:endParaRPr lang="en-US"/>
          </a:p>
        </p:txBody>
      </p:sp>
    </p:spTree>
    <p:extLst>
      <p:ext uri="{BB962C8B-B14F-4D97-AF65-F5344CB8AC3E}">
        <p14:creationId xmlns:p14="http://schemas.microsoft.com/office/powerpoint/2010/main" val="255917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619EF1-4EF7-4D05-8832-51AA89FFED4F}"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372406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67D87-FA2F-4964-BC67-C98F66735FE6}"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3440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DADEB-4F7D-43F9-8399-CEF1C774B54D}"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140320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E2771-DCAB-4402-9A79-F9286E8B9D29}"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1846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3BA01-128F-44DD-A5E4-DECB081FEBB1}"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228867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810A7-B3B2-45A6-9CEF-F4D134095C98}" type="datetime1">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8734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CF5F9A-7432-4E75-B867-07283E5603F8}" type="datetime1">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305062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6305C-0944-4894-9130-38733DDF3DAC}" type="datetime1">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156489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19D06-679B-47AB-8CA8-23B901BE83D0}" type="datetime1">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170258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C9F815-2101-4B74-BA04-784539135215}" type="datetime1">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394354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75EAA-4703-411C-969A-E7D5773CCAB0}" type="datetime1">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A4E74-DC7A-4B62-9A5D-58C75A406B27}" type="slidenum">
              <a:rPr lang="en-US" smtClean="0"/>
              <a:t>‹#›</a:t>
            </a:fld>
            <a:endParaRPr lang="en-US"/>
          </a:p>
        </p:txBody>
      </p:sp>
    </p:spTree>
    <p:extLst>
      <p:ext uri="{BB962C8B-B14F-4D97-AF65-F5344CB8AC3E}">
        <p14:creationId xmlns:p14="http://schemas.microsoft.com/office/powerpoint/2010/main" val="422304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80C70-5325-4815-92F1-094B4E06F522}" type="datetime1">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A4E74-DC7A-4B62-9A5D-58C75A406B27}" type="slidenum">
              <a:rPr lang="en-US" smtClean="0"/>
              <a:t>‹#›</a:t>
            </a:fld>
            <a:endParaRPr lang="en-US"/>
          </a:p>
        </p:txBody>
      </p:sp>
    </p:spTree>
    <p:extLst>
      <p:ext uri="{BB962C8B-B14F-4D97-AF65-F5344CB8AC3E}">
        <p14:creationId xmlns:p14="http://schemas.microsoft.com/office/powerpoint/2010/main" val="58113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C5IMN@Arrl.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KC5IMN@arrl.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KC5IMN@ARRL.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73408" y="992094"/>
            <a:ext cx="3755730" cy="2795160"/>
          </a:xfrm>
        </p:spPr>
        <p:txBody>
          <a:bodyPr>
            <a:normAutofit/>
          </a:bodyPr>
          <a:lstStyle/>
          <a:p>
            <a:r>
              <a:rPr lang="en-US" sz="3700" dirty="0"/>
              <a:t>Gulf Coast</a:t>
            </a:r>
            <a:br>
              <a:rPr lang="en-US" sz="3700" dirty="0"/>
            </a:br>
            <a:r>
              <a:rPr lang="en-US" sz="3700" dirty="0"/>
              <a:t>MS ARES</a:t>
            </a:r>
            <a:br>
              <a:rPr lang="en-US" sz="3700" dirty="0"/>
            </a:br>
            <a:r>
              <a:rPr lang="en-US" sz="3700" dirty="0"/>
              <a:t>3 May 2025</a:t>
            </a:r>
            <a:br>
              <a:rPr lang="en-US" sz="3700" dirty="0"/>
            </a:br>
            <a:r>
              <a:rPr lang="en-US" sz="3700" dirty="0"/>
              <a:t>ARES SEC Meeting</a:t>
            </a:r>
          </a:p>
        </p:txBody>
      </p:sp>
      <p:sp>
        <p:nvSpPr>
          <p:cNvPr id="3" name="Subtitle 2"/>
          <p:cNvSpPr>
            <a:spLocks noGrp="1"/>
          </p:cNvSpPr>
          <p:nvPr>
            <p:ph type="subTitle" idx="1"/>
          </p:nvPr>
        </p:nvSpPr>
        <p:spPr>
          <a:xfrm>
            <a:off x="996287" y="4121253"/>
            <a:ext cx="3125337" cy="1136843"/>
          </a:xfrm>
        </p:spPr>
        <p:txBody>
          <a:bodyPr>
            <a:normAutofit/>
          </a:bodyPr>
          <a:lstStyle/>
          <a:p>
            <a:r>
              <a:rPr lang="en-US" sz="1800"/>
              <a:t>KC5IMN, Robert Hayes SEC MS Section ARES </a:t>
            </a:r>
            <a:r>
              <a:rPr lang="en-US" sz="1800">
                <a:hlinkClick r:id="rId2"/>
              </a:rPr>
              <a:t>KC5IMN@Arrl.net</a:t>
            </a:r>
            <a:endParaRPr lang="en-US" sz="180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5914801" y="578738"/>
            <a:ext cx="5670549" cy="56705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58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CE4253-9117-4913-8AA9-1F621DE4A6BC}"/>
              </a:ext>
            </a:extLst>
          </p:cNvPr>
          <p:cNvSpPr>
            <a:spLocks noGrp="1"/>
          </p:cNvSpPr>
          <p:nvPr>
            <p:ph type="title"/>
          </p:nvPr>
        </p:nvSpPr>
        <p:spPr>
          <a:xfrm>
            <a:off x="1137034" y="609597"/>
            <a:ext cx="9392421" cy="1330841"/>
          </a:xfrm>
        </p:spPr>
        <p:txBody>
          <a:bodyPr>
            <a:normAutofit/>
          </a:bodyPr>
          <a:lstStyle/>
          <a:p>
            <a:r>
              <a:rPr lang="en-US"/>
              <a:t>Supported Events by ARES Teams Mississippi</a:t>
            </a:r>
          </a:p>
        </p:txBody>
      </p:sp>
      <p:sp>
        <p:nvSpPr>
          <p:cNvPr id="3" name="Content Placeholder 2">
            <a:extLst>
              <a:ext uri="{FF2B5EF4-FFF2-40B4-BE49-F238E27FC236}">
                <a16:creationId xmlns:a16="http://schemas.microsoft.com/office/drawing/2014/main" id="{4BF648FE-EA26-48FA-A2B3-FD1FD0A5D542}"/>
              </a:ext>
            </a:extLst>
          </p:cNvPr>
          <p:cNvSpPr>
            <a:spLocks noGrp="1"/>
          </p:cNvSpPr>
          <p:nvPr>
            <p:ph idx="1"/>
          </p:nvPr>
        </p:nvSpPr>
        <p:spPr>
          <a:xfrm>
            <a:off x="1137034" y="2198362"/>
            <a:ext cx="4958966" cy="3917773"/>
          </a:xfrm>
        </p:spPr>
        <p:txBody>
          <a:bodyPr>
            <a:normAutofit/>
          </a:bodyPr>
          <a:lstStyle/>
          <a:p>
            <a:r>
              <a:rPr lang="en-US" sz="2000" dirty="0"/>
              <a:t>Runs</a:t>
            </a:r>
          </a:p>
          <a:p>
            <a:r>
              <a:rPr lang="en-US" sz="2000" dirty="0"/>
              <a:t>Rides </a:t>
            </a:r>
          </a:p>
          <a:p>
            <a:r>
              <a:rPr lang="en-US" sz="2000" dirty="0"/>
              <a:t>Races</a:t>
            </a:r>
          </a:p>
          <a:p>
            <a:r>
              <a:rPr lang="en-US" sz="2000" dirty="0"/>
              <a:t>Storm Spotting</a:t>
            </a:r>
          </a:p>
          <a:p>
            <a:r>
              <a:rPr lang="en-US" sz="2000" dirty="0"/>
              <a:t>Public Service Ops</a:t>
            </a:r>
          </a:p>
          <a:p>
            <a:r>
              <a:rPr lang="en-US" sz="2000" dirty="0" err="1"/>
              <a:t>Emcomm</a:t>
            </a:r>
            <a:r>
              <a:rPr lang="en-US" sz="2000" dirty="0"/>
              <a:t> Support (Fires and such)</a:t>
            </a:r>
          </a:p>
          <a:p>
            <a:r>
              <a:rPr lang="en-US" sz="2000" dirty="0"/>
              <a:t>Parades </a:t>
            </a:r>
          </a:p>
          <a:p>
            <a:r>
              <a:rPr lang="en-US" sz="2000" dirty="0"/>
              <a:t>Wide area event coordination (but we don’t get paid)</a:t>
            </a:r>
          </a:p>
          <a:p>
            <a:r>
              <a:rPr lang="en-US" sz="2000" dirty="0"/>
              <a:t>Civil Emergencies</a:t>
            </a:r>
          </a:p>
        </p:txBody>
      </p:sp>
      <p:pic>
        <p:nvPicPr>
          <p:cNvPr id="6" name="Picture 5">
            <a:extLst>
              <a:ext uri="{FF2B5EF4-FFF2-40B4-BE49-F238E27FC236}">
                <a16:creationId xmlns:a16="http://schemas.microsoft.com/office/drawing/2014/main" id="{AD03B4B2-D0C0-4D40-BC06-4D668E8542FC}"/>
              </a:ext>
            </a:extLst>
          </p:cNvPr>
          <p:cNvPicPr>
            <a:picLocks noChangeAspect="1"/>
          </p:cNvPicPr>
          <p:nvPr/>
        </p:nvPicPr>
        <p:blipFill>
          <a:blip r:embed="rId2"/>
          <a:stretch>
            <a:fillRect/>
          </a:stretch>
        </p:blipFill>
        <p:spPr>
          <a:xfrm>
            <a:off x="6719367" y="3410438"/>
            <a:ext cx="4788505" cy="1304867"/>
          </a:xfrm>
          <a:prstGeom prst="rect">
            <a:avLst/>
          </a:prstGeom>
        </p:spPr>
      </p:pic>
      <p:sp>
        <p:nvSpPr>
          <p:cNvPr id="29" name="Freeform: Shape 2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21532913-25E6-429D-B61A-BA6904019196}"/>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sz="1000"/>
              <a:pPr>
                <a:spcAft>
                  <a:spcPts val="600"/>
                </a:spcAft>
              </a:pPr>
              <a:t>10</a:t>
            </a:fld>
            <a:endParaRPr lang="en-US" sz="1000"/>
          </a:p>
        </p:txBody>
      </p:sp>
    </p:spTree>
    <p:extLst>
      <p:ext uri="{BB962C8B-B14F-4D97-AF65-F5344CB8AC3E}">
        <p14:creationId xmlns:p14="http://schemas.microsoft.com/office/powerpoint/2010/main" val="209150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6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C1B4D-4559-4ED4-97FB-212349AD48A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Required Monthly Reporting for EC’s</a:t>
            </a:r>
          </a:p>
        </p:txBody>
      </p:sp>
      <p:pic>
        <p:nvPicPr>
          <p:cNvPr id="6" name="Content Placeholder 5">
            <a:extLst>
              <a:ext uri="{FF2B5EF4-FFF2-40B4-BE49-F238E27FC236}">
                <a16:creationId xmlns:a16="http://schemas.microsoft.com/office/drawing/2014/main" id="{59F16A07-AA8C-4F5D-BE78-4192A7C7C1FF}"/>
              </a:ext>
            </a:extLst>
          </p:cNvPr>
          <p:cNvPicPr>
            <a:picLocks noGrp="1" noChangeAspect="1"/>
          </p:cNvPicPr>
          <p:nvPr>
            <p:ph idx="1"/>
          </p:nvPr>
        </p:nvPicPr>
        <p:blipFill>
          <a:blip r:embed="rId2"/>
          <a:stretch>
            <a:fillRect/>
          </a:stretch>
        </p:blipFill>
        <p:spPr>
          <a:xfrm>
            <a:off x="4038600" y="1315773"/>
            <a:ext cx="7188199" cy="4223065"/>
          </a:xfrm>
          <a:prstGeom prst="rect">
            <a:avLst/>
          </a:prstGeom>
        </p:spPr>
      </p:pic>
      <p:sp>
        <p:nvSpPr>
          <p:cNvPr id="4" name="Slide Number Placeholder 3">
            <a:extLst>
              <a:ext uri="{FF2B5EF4-FFF2-40B4-BE49-F238E27FC236}">
                <a16:creationId xmlns:a16="http://schemas.microsoft.com/office/drawing/2014/main" id="{6B0ACA54-B355-4760-B152-7F38154E4030}"/>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70DA4E74-DC7A-4B62-9A5D-58C75A406B27}" type="slidenum">
              <a:rPr lang="en-US">
                <a:solidFill>
                  <a:srgbClr val="898989"/>
                </a:solidFill>
              </a:rPr>
              <a:pPr>
                <a:spcAft>
                  <a:spcPts val="600"/>
                </a:spcAft>
              </a:pPr>
              <a:t>11</a:t>
            </a:fld>
            <a:endParaRPr lang="en-US">
              <a:solidFill>
                <a:srgbClr val="898989"/>
              </a:solidFill>
            </a:endParaRPr>
          </a:p>
        </p:txBody>
      </p:sp>
    </p:spTree>
    <p:extLst>
      <p:ext uri="{BB962C8B-B14F-4D97-AF65-F5344CB8AC3E}">
        <p14:creationId xmlns:p14="http://schemas.microsoft.com/office/powerpoint/2010/main" val="300280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E0EC5-DBAF-44C5-BFFA-771007094A22}"/>
              </a:ext>
            </a:extLst>
          </p:cNvPr>
          <p:cNvSpPr>
            <a:spLocks noGrp="1"/>
          </p:cNvSpPr>
          <p:nvPr>
            <p:ph type="title"/>
          </p:nvPr>
        </p:nvSpPr>
        <p:spPr>
          <a:xfrm>
            <a:off x="594360" y="640263"/>
            <a:ext cx="3822192" cy="1344975"/>
          </a:xfrm>
        </p:spPr>
        <p:txBody>
          <a:bodyPr>
            <a:normAutofit/>
          </a:bodyPr>
          <a:lstStyle/>
          <a:p>
            <a:r>
              <a:rPr lang="en-US" sz="3600">
                <a:solidFill>
                  <a:schemeClr val="bg1"/>
                </a:solidFill>
              </a:rPr>
              <a:t>ARRL Form 2</a:t>
            </a:r>
          </a:p>
        </p:txBody>
      </p:sp>
      <p:cxnSp>
        <p:nvCxnSpPr>
          <p:cNvPr id="15"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7C05BDF-DA69-4857-948A-94A9BC68F512}"/>
              </a:ext>
            </a:extLst>
          </p:cNvPr>
          <p:cNvSpPr>
            <a:spLocks noGrp="1"/>
          </p:cNvSpPr>
          <p:nvPr>
            <p:ph idx="1"/>
          </p:nvPr>
        </p:nvSpPr>
        <p:spPr>
          <a:xfrm>
            <a:off x="593610" y="2121763"/>
            <a:ext cx="3822192" cy="3773010"/>
          </a:xfrm>
        </p:spPr>
        <p:txBody>
          <a:bodyPr>
            <a:normAutofit/>
          </a:bodyPr>
          <a:lstStyle/>
          <a:p>
            <a:r>
              <a:rPr lang="en-US" sz="2000" dirty="0">
                <a:solidFill>
                  <a:schemeClr val="bg1"/>
                </a:solidFill>
              </a:rPr>
              <a:t>These are the outputs from the web form submission.</a:t>
            </a:r>
          </a:p>
          <a:p>
            <a:r>
              <a:rPr lang="en-US" sz="2000" dirty="0">
                <a:solidFill>
                  <a:schemeClr val="bg1"/>
                </a:solidFill>
              </a:rPr>
              <a:t>These get created in Google Docs and then uploaded to Section Reports @ ARRL</a:t>
            </a:r>
          </a:p>
          <a:p>
            <a:r>
              <a:rPr lang="en-US" sz="2000" dirty="0">
                <a:solidFill>
                  <a:schemeClr val="bg1"/>
                </a:solidFill>
              </a:rPr>
              <a:t>These reports show the activity level and operations for a month’s period by reporting EC</a:t>
            </a:r>
          </a:p>
        </p:txBody>
      </p:sp>
      <p:pic>
        <p:nvPicPr>
          <p:cNvPr id="6" name="Content Placeholder 5">
            <a:extLst>
              <a:ext uri="{FF2B5EF4-FFF2-40B4-BE49-F238E27FC236}">
                <a16:creationId xmlns:a16="http://schemas.microsoft.com/office/drawing/2014/main" id="{5A69622E-BC42-4BF2-A732-6222BD2C11CD}"/>
              </a:ext>
            </a:extLst>
          </p:cNvPr>
          <p:cNvPicPr>
            <a:picLocks noChangeAspect="1"/>
          </p:cNvPicPr>
          <p:nvPr/>
        </p:nvPicPr>
        <p:blipFill>
          <a:blip r:embed="rId2"/>
          <a:stretch>
            <a:fillRect/>
          </a:stretch>
        </p:blipFill>
        <p:spPr>
          <a:xfrm>
            <a:off x="5110716" y="712615"/>
            <a:ext cx="6596652" cy="5277320"/>
          </a:xfrm>
          <a:prstGeom prst="rect">
            <a:avLst/>
          </a:prstGeom>
        </p:spPr>
      </p:pic>
      <p:sp>
        <p:nvSpPr>
          <p:cNvPr id="4" name="Slide Number Placeholder 3">
            <a:extLst>
              <a:ext uri="{FF2B5EF4-FFF2-40B4-BE49-F238E27FC236}">
                <a16:creationId xmlns:a16="http://schemas.microsoft.com/office/drawing/2014/main" id="{922BA12C-E087-4D85-9635-37AE1A7504A5}"/>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smtClean="0"/>
              <a:pPr>
                <a:spcAft>
                  <a:spcPts val="600"/>
                </a:spcAft>
              </a:pPr>
              <a:t>12</a:t>
            </a:fld>
            <a:endParaRPr lang="en-US"/>
          </a:p>
        </p:txBody>
      </p:sp>
    </p:spTree>
    <p:extLst>
      <p:ext uri="{BB962C8B-B14F-4D97-AF65-F5344CB8AC3E}">
        <p14:creationId xmlns:p14="http://schemas.microsoft.com/office/powerpoint/2010/main" val="405014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8F58-394D-47E0-AD9B-725DE29F0100}"/>
              </a:ext>
            </a:extLst>
          </p:cNvPr>
          <p:cNvSpPr>
            <a:spLocks noGrp="1"/>
          </p:cNvSpPr>
          <p:nvPr>
            <p:ph type="title"/>
          </p:nvPr>
        </p:nvSpPr>
        <p:spPr/>
        <p:txBody>
          <a:bodyPr/>
          <a:lstStyle/>
          <a:p>
            <a:r>
              <a:rPr lang="en-US" b="1" dirty="0"/>
              <a:t>From Form 2 to From 4</a:t>
            </a:r>
          </a:p>
        </p:txBody>
      </p:sp>
      <p:pic>
        <p:nvPicPr>
          <p:cNvPr id="6" name="Content Placeholder 5">
            <a:extLst>
              <a:ext uri="{FF2B5EF4-FFF2-40B4-BE49-F238E27FC236}">
                <a16:creationId xmlns:a16="http://schemas.microsoft.com/office/drawing/2014/main" id="{9417669F-BB13-448D-8337-CF54802B4A4E}"/>
              </a:ext>
            </a:extLst>
          </p:cNvPr>
          <p:cNvPicPr>
            <a:picLocks noGrp="1" noChangeAspect="1"/>
          </p:cNvPicPr>
          <p:nvPr>
            <p:ph idx="1"/>
          </p:nvPr>
        </p:nvPicPr>
        <p:blipFill>
          <a:blip r:embed="rId2"/>
          <a:stretch>
            <a:fillRect/>
          </a:stretch>
        </p:blipFill>
        <p:spPr>
          <a:xfrm>
            <a:off x="838200" y="1984175"/>
            <a:ext cx="10515600" cy="4034237"/>
          </a:xfrm>
        </p:spPr>
      </p:pic>
      <p:sp>
        <p:nvSpPr>
          <p:cNvPr id="4" name="Slide Number Placeholder 3">
            <a:extLst>
              <a:ext uri="{FF2B5EF4-FFF2-40B4-BE49-F238E27FC236}">
                <a16:creationId xmlns:a16="http://schemas.microsoft.com/office/drawing/2014/main" id="{23210354-E530-4FE1-BD98-6412A7FAB337}"/>
              </a:ext>
            </a:extLst>
          </p:cNvPr>
          <p:cNvSpPr>
            <a:spLocks noGrp="1"/>
          </p:cNvSpPr>
          <p:nvPr>
            <p:ph type="sldNum" sz="quarter" idx="12"/>
          </p:nvPr>
        </p:nvSpPr>
        <p:spPr/>
        <p:txBody>
          <a:bodyPr/>
          <a:lstStyle/>
          <a:p>
            <a:fld id="{70DA4E74-DC7A-4B62-9A5D-58C75A406B27}" type="slidenum">
              <a:rPr lang="en-US" smtClean="0"/>
              <a:t>13</a:t>
            </a:fld>
            <a:endParaRPr lang="en-US"/>
          </a:p>
        </p:txBody>
      </p:sp>
    </p:spTree>
    <p:extLst>
      <p:ext uri="{BB962C8B-B14F-4D97-AF65-F5344CB8AC3E}">
        <p14:creationId xmlns:p14="http://schemas.microsoft.com/office/powerpoint/2010/main" val="44356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73343-D786-4F6E-8FAA-58C70441632C}"/>
              </a:ext>
            </a:extLst>
          </p:cNvPr>
          <p:cNvSpPr>
            <a:spLocks noGrp="1"/>
          </p:cNvSpPr>
          <p:nvPr>
            <p:ph type="title"/>
          </p:nvPr>
        </p:nvSpPr>
        <p:spPr>
          <a:xfrm>
            <a:off x="793662" y="386930"/>
            <a:ext cx="10066122" cy="1298448"/>
          </a:xfrm>
        </p:spPr>
        <p:txBody>
          <a:bodyPr anchor="b">
            <a:normAutofit/>
          </a:bodyPr>
          <a:lstStyle/>
          <a:p>
            <a:r>
              <a:rPr lang="en-US" sz="4800" b="1" dirty="0"/>
              <a:t>ISC-205 For Mississippi </a:t>
            </a:r>
          </a:p>
        </p:txBody>
      </p:sp>
      <p:sp>
        <p:nvSpPr>
          <p:cNvPr id="33" name="Rectangle 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E0DFC5-97B3-4CF3-A4A2-9F805F468AA2}"/>
              </a:ext>
            </a:extLst>
          </p:cNvPr>
          <p:cNvSpPr>
            <a:spLocks noGrp="1"/>
          </p:cNvSpPr>
          <p:nvPr>
            <p:ph idx="1"/>
          </p:nvPr>
        </p:nvSpPr>
        <p:spPr>
          <a:xfrm>
            <a:off x="793661" y="2599509"/>
            <a:ext cx="4530898" cy="3639450"/>
          </a:xfrm>
        </p:spPr>
        <p:txBody>
          <a:bodyPr anchor="ctr">
            <a:normAutofit/>
          </a:bodyPr>
          <a:lstStyle/>
          <a:p>
            <a:r>
              <a:rPr lang="en-US" sz="2000"/>
              <a:t>The Incident Radio Communications Plan (ICS 205) provides information on all radio frequency or radio system talkgroup assignments for each operational period</a:t>
            </a:r>
          </a:p>
          <a:p>
            <a:r>
              <a:rPr lang="en-US" sz="2000"/>
              <a:t>The MS version is a living document, available online upon request. </a:t>
            </a:r>
          </a:p>
          <a:p>
            <a:r>
              <a:rPr lang="en-US" sz="2000"/>
              <a:t>The document is tabbed by district</a:t>
            </a:r>
          </a:p>
          <a:p>
            <a:r>
              <a:rPr lang="en-US" sz="2000"/>
              <a:t>Please take the time to review and report errors and updates</a:t>
            </a:r>
          </a:p>
        </p:txBody>
      </p:sp>
      <p:pic>
        <p:nvPicPr>
          <p:cNvPr id="7" name="Picture 6">
            <a:extLst>
              <a:ext uri="{FF2B5EF4-FFF2-40B4-BE49-F238E27FC236}">
                <a16:creationId xmlns:a16="http://schemas.microsoft.com/office/drawing/2014/main" id="{87973837-F9C4-AF70-D7D2-943DD8E3B97D}"/>
              </a:ext>
            </a:extLst>
          </p:cNvPr>
          <p:cNvPicPr>
            <a:picLocks noChangeAspect="1"/>
          </p:cNvPicPr>
          <p:nvPr/>
        </p:nvPicPr>
        <p:blipFill>
          <a:blip r:embed="rId2"/>
          <a:stretch>
            <a:fillRect/>
          </a:stretch>
        </p:blipFill>
        <p:spPr>
          <a:xfrm>
            <a:off x="5911532" y="3176127"/>
            <a:ext cx="5150277" cy="2330500"/>
          </a:xfrm>
          <a:prstGeom prst="rect">
            <a:avLst/>
          </a:prstGeom>
        </p:spPr>
      </p:pic>
      <p:sp>
        <p:nvSpPr>
          <p:cNvPr id="37" name="Rectangle 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4303078-7E85-448B-ADEF-B7CE0D69A6DB}"/>
              </a:ext>
            </a:extLst>
          </p:cNvPr>
          <p:cNvSpPr>
            <a:spLocks noGrp="1"/>
          </p:cNvSpPr>
          <p:nvPr>
            <p:ph type="sldNum" sz="quarter" idx="12"/>
          </p:nvPr>
        </p:nvSpPr>
        <p:spPr>
          <a:xfrm>
            <a:off x="8610600" y="6492240"/>
            <a:ext cx="2743200" cy="365125"/>
          </a:xfrm>
          <a:prstGeom prst="ellipse">
            <a:avLst/>
          </a:prstGeom>
        </p:spPr>
        <p:txBody>
          <a:bodyPr>
            <a:normAutofit/>
          </a:bodyPr>
          <a:lstStyle/>
          <a:p>
            <a:pPr>
              <a:lnSpc>
                <a:spcPct val="90000"/>
              </a:lnSpc>
              <a:spcAft>
                <a:spcPts val="600"/>
              </a:spcAft>
            </a:pPr>
            <a:fld id="{70DA4E74-DC7A-4B62-9A5D-58C75A406B27}" type="slidenum">
              <a:rPr lang="en-US"/>
              <a:pPr>
                <a:lnSpc>
                  <a:spcPct val="90000"/>
                </a:lnSpc>
                <a:spcAft>
                  <a:spcPts val="600"/>
                </a:spcAft>
              </a:pPr>
              <a:t>14</a:t>
            </a:fld>
            <a:endParaRPr lang="en-US"/>
          </a:p>
        </p:txBody>
      </p:sp>
    </p:spTree>
    <p:extLst>
      <p:ext uri="{BB962C8B-B14F-4D97-AF65-F5344CB8AC3E}">
        <p14:creationId xmlns:p14="http://schemas.microsoft.com/office/powerpoint/2010/main" val="399141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20733-BC8C-467D-85F8-DC4F153A763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MS ICS-205 Online Resource</a:t>
            </a:r>
          </a:p>
        </p:txBody>
      </p:sp>
      <p:pic>
        <p:nvPicPr>
          <p:cNvPr id="8" name="Content Placeholder 7">
            <a:extLst>
              <a:ext uri="{FF2B5EF4-FFF2-40B4-BE49-F238E27FC236}">
                <a16:creationId xmlns:a16="http://schemas.microsoft.com/office/drawing/2014/main" id="{FEFC0B23-296C-C6AA-C224-4B06AE972E71}"/>
              </a:ext>
            </a:extLst>
          </p:cNvPr>
          <p:cNvPicPr>
            <a:picLocks noGrp="1" noChangeAspect="1"/>
          </p:cNvPicPr>
          <p:nvPr>
            <p:ph idx="1"/>
          </p:nvPr>
        </p:nvPicPr>
        <p:blipFill>
          <a:blip r:embed="rId2"/>
          <a:stretch>
            <a:fillRect/>
          </a:stretch>
        </p:blipFill>
        <p:spPr>
          <a:xfrm>
            <a:off x="432225" y="2096776"/>
            <a:ext cx="11327549" cy="4191193"/>
          </a:xfrm>
          <a:prstGeom prst="rect">
            <a:avLst/>
          </a:prstGeom>
        </p:spPr>
      </p:pic>
      <p:sp>
        <p:nvSpPr>
          <p:cNvPr id="4" name="Slide Number Placeholder 3">
            <a:extLst>
              <a:ext uri="{FF2B5EF4-FFF2-40B4-BE49-F238E27FC236}">
                <a16:creationId xmlns:a16="http://schemas.microsoft.com/office/drawing/2014/main" id="{92CB169C-7AE2-4A14-8905-C4EE2583A90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70DA4E74-DC7A-4B62-9A5D-58C75A406B27}"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387964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CD83-6782-99D0-8FB8-5D135749AA8B}"/>
              </a:ext>
            </a:extLst>
          </p:cNvPr>
          <p:cNvSpPr>
            <a:spLocks noGrp="1"/>
          </p:cNvSpPr>
          <p:nvPr>
            <p:ph type="title"/>
          </p:nvPr>
        </p:nvSpPr>
        <p:spPr/>
        <p:txBody>
          <a:bodyPr>
            <a:noAutofit/>
          </a:bodyPr>
          <a:lstStyle/>
          <a:p>
            <a:pPr algn="ctr"/>
            <a:r>
              <a:rPr lang="en-US" sz="3200" b="1" i="0" u="none" strike="noStrike" dirty="0">
                <a:solidFill>
                  <a:srgbClr val="1B1C1D"/>
                </a:solidFill>
                <a:effectLst/>
                <a:latin typeface="Arial" panose="020B0604020202020204" pitchFamily="34" charset="0"/>
              </a:rPr>
              <a:t>Enhancing Statewide Amateur Radio Emergency Services with VHF/UHF Analog Repeaters, DMR, and HF-NVIS</a:t>
            </a:r>
            <a:endParaRPr lang="en-US" sz="3200" dirty="0"/>
          </a:p>
        </p:txBody>
      </p:sp>
      <p:sp>
        <p:nvSpPr>
          <p:cNvPr id="3" name="Content Placeholder 2">
            <a:extLst>
              <a:ext uri="{FF2B5EF4-FFF2-40B4-BE49-F238E27FC236}">
                <a16:creationId xmlns:a16="http://schemas.microsoft.com/office/drawing/2014/main" id="{C88C189A-5085-9ABC-F210-A20508908A4A}"/>
              </a:ext>
            </a:extLst>
          </p:cNvPr>
          <p:cNvSpPr>
            <a:spLocks noGrp="1"/>
          </p:cNvSpPr>
          <p:nvPr>
            <p:ph idx="1"/>
          </p:nvPr>
        </p:nvSpPr>
        <p:spPr/>
        <p:txBody>
          <a:bodyPr/>
          <a:lstStyle/>
          <a:p>
            <a:r>
              <a:rPr lang="en-US" u="sng" dirty="0"/>
              <a:t>For 2025, the SET will be managed via all three services Analog Repeaters, Networked DMR (repeater and hot-spots), as well as HF-NVIS (3862 </a:t>
            </a:r>
            <a:r>
              <a:rPr lang="en-US" u="sng" dirty="0" err="1"/>
              <a:t>KHz</a:t>
            </a:r>
            <a:r>
              <a:rPr lang="en-US" u="sng" dirty="0"/>
              <a:t> SSB and 3581 </a:t>
            </a:r>
            <a:r>
              <a:rPr lang="en-US" u="sng" dirty="0" err="1"/>
              <a:t>KHz</a:t>
            </a:r>
            <a:r>
              <a:rPr lang="en-US" u="sng" dirty="0"/>
              <a:t> Digital Operations).</a:t>
            </a:r>
          </a:p>
          <a:p>
            <a:pPr lvl="1"/>
            <a:r>
              <a:rPr lang="en-US" dirty="0"/>
              <a:t>We will need net control operators for DMR and HF-NVIS as these two services cover local, regional, and intrastate communications. </a:t>
            </a:r>
          </a:p>
          <a:p>
            <a:pPr lvl="1"/>
            <a:r>
              <a:rPr lang="en-US" dirty="0"/>
              <a:t>ARES team members will use local Analog Repeaters to provide and receive tactical information to other ARES team members and served agencies. </a:t>
            </a:r>
          </a:p>
          <a:p>
            <a:r>
              <a:rPr lang="en-US" u="sng" dirty="0"/>
              <a:t>Each district Emergency Coordinator shall establish processes to provide information to and from tactical scenes.</a:t>
            </a:r>
          </a:p>
          <a:p>
            <a:pPr lvl="1"/>
            <a:r>
              <a:rPr lang="en-US" dirty="0"/>
              <a:t>It will be at the DEC’s discretion on which of the three services will be used to pass traffic. </a:t>
            </a:r>
          </a:p>
          <a:p>
            <a:endParaRPr lang="en-US" dirty="0"/>
          </a:p>
        </p:txBody>
      </p:sp>
      <p:sp>
        <p:nvSpPr>
          <p:cNvPr id="4" name="Slide Number Placeholder 3">
            <a:extLst>
              <a:ext uri="{FF2B5EF4-FFF2-40B4-BE49-F238E27FC236}">
                <a16:creationId xmlns:a16="http://schemas.microsoft.com/office/drawing/2014/main" id="{548E1A20-25E2-586E-586C-AC114D2CF72D}"/>
              </a:ext>
            </a:extLst>
          </p:cNvPr>
          <p:cNvSpPr>
            <a:spLocks noGrp="1"/>
          </p:cNvSpPr>
          <p:nvPr>
            <p:ph type="sldNum" sz="quarter" idx="12"/>
          </p:nvPr>
        </p:nvSpPr>
        <p:spPr/>
        <p:txBody>
          <a:bodyPr/>
          <a:lstStyle/>
          <a:p>
            <a:fld id="{70DA4E74-DC7A-4B62-9A5D-58C75A406B27}" type="slidenum">
              <a:rPr lang="en-US" smtClean="0"/>
              <a:t>16</a:t>
            </a:fld>
            <a:endParaRPr lang="en-US"/>
          </a:p>
        </p:txBody>
      </p:sp>
    </p:spTree>
    <p:extLst>
      <p:ext uri="{BB962C8B-B14F-4D97-AF65-F5344CB8AC3E}">
        <p14:creationId xmlns:p14="http://schemas.microsoft.com/office/powerpoint/2010/main" val="188602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79B45-7A1D-05ED-BE52-39DFDA9D9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623E5-0E6E-4F36-52CE-7F688A00C429}"/>
              </a:ext>
            </a:extLst>
          </p:cNvPr>
          <p:cNvSpPr>
            <a:spLocks noGrp="1"/>
          </p:cNvSpPr>
          <p:nvPr>
            <p:ph type="title"/>
          </p:nvPr>
        </p:nvSpPr>
        <p:spPr/>
        <p:txBody>
          <a:bodyPr>
            <a:noAutofit/>
          </a:bodyPr>
          <a:lstStyle/>
          <a:p>
            <a:pPr algn="ctr"/>
            <a:r>
              <a:rPr lang="en-US" sz="3200" b="1" i="0" u="none" strike="noStrike" dirty="0">
                <a:solidFill>
                  <a:srgbClr val="1B1C1D"/>
                </a:solidFill>
                <a:effectLst/>
                <a:latin typeface="Arial" panose="020B0604020202020204" pitchFamily="34" charset="0"/>
              </a:rPr>
              <a:t>EMPHASIS ITEMS SET 2025</a:t>
            </a:r>
            <a:endParaRPr lang="en-US" sz="3200" dirty="0"/>
          </a:p>
        </p:txBody>
      </p:sp>
      <p:sp>
        <p:nvSpPr>
          <p:cNvPr id="3" name="Content Placeholder 2">
            <a:extLst>
              <a:ext uri="{FF2B5EF4-FFF2-40B4-BE49-F238E27FC236}">
                <a16:creationId xmlns:a16="http://schemas.microsoft.com/office/drawing/2014/main" id="{22EAE0E8-6B2C-5574-CF11-1EBBDCFAD466}"/>
              </a:ext>
            </a:extLst>
          </p:cNvPr>
          <p:cNvSpPr>
            <a:spLocks noGrp="1"/>
          </p:cNvSpPr>
          <p:nvPr>
            <p:ph idx="1"/>
          </p:nvPr>
        </p:nvSpPr>
        <p:spPr>
          <a:xfrm>
            <a:off x="838200" y="1457324"/>
            <a:ext cx="10515600" cy="4899025"/>
          </a:xfrm>
        </p:spPr>
        <p:txBody>
          <a:bodyPr>
            <a:normAutofit/>
          </a:bodyPr>
          <a:lstStyle/>
          <a:p>
            <a:r>
              <a:rPr lang="en-US" dirty="0"/>
              <a:t>ARES team members should be able to operate for 72 hours without resupply. </a:t>
            </a:r>
          </a:p>
          <a:p>
            <a:pPr lvl="1">
              <a:buFont typeface="Courier New" panose="02070309020205020404" pitchFamily="49" charset="0"/>
              <a:buChar char="o"/>
            </a:pPr>
            <a:r>
              <a:rPr lang="en-US" dirty="0"/>
              <a:t>Includes personal items and food</a:t>
            </a:r>
          </a:p>
          <a:p>
            <a:pPr lvl="1">
              <a:buFont typeface="Courier New" panose="02070309020205020404" pitchFamily="49" charset="0"/>
              <a:buChar char="o"/>
            </a:pPr>
            <a:r>
              <a:rPr lang="en-US" dirty="0"/>
              <a:t>Extra batteries, antennas, printed material</a:t>
            </a:r>
          </a:p>
          <a:p>
            <a:pPr lvl="1">
              <a:buFont typeface="Courier New" panose="02070309020205020404" pitchFamily="49" charset="0"/>
              <a:buChar char="o"/>
            </a:pPr>
            <a:r>
              <a:rPr lang="en-US" dirty="0"/>
              <a:t>Not totally dependent on mobile phones LTE or 5G services</a:t>
            </a:r>
          </a:p>
          <a:p>
            <a:pPr marL="228600" lvl="1">
              <a:spcBef>
                <a:spcPts val="1000"/>
              </a:spcBef>
            </a:pPr>
            <a:r>
              <a:rPr lang="en-US" sz="2800" dirty="0"/>
              <a:t>3862KHz </a:t>
            </a:r>
            <a:r>
              <a:rPr lang="en-US" sz="2800" dirty="0" err="1"/>
              <a:t>LSB</a:t>
            </a:r>
            <a:r>
              <a:rPr lang="en-US" sz="2800" dirty="0"/>
              <a:t> analog voice is still the primary statewide </a:t>
            </a:r>
            <a:r>
              <a:rPr lang="en-US" sz="2800" dirty="0" err="1"/>
              <a:t>EMCOMM</a:t>
            </a:r>
            <a:r>
              <a:rPr lang="en-US" sz="2800" dirty="0"/>
              <a:t> channel for ARES emergencies. </a:t>
            </a:r>
          </a:p>
          <a:p>
            <a:pPr marL="685800" lvl="2">
              <a:spcBef>
                <a:spcPts val="1000"/>
              </a:spcBef>
            </a:pPr>
            <a:r>
              <a:rPr lang="en-US" sz="2400" dirty="0"/>
              <a:t>Practice with and the ability to </a:t>
            </a:r>
            <a:r>
              <a:rPr lang="en-US" sz="2400"/>
              <a:t>switch between </a:t>
            </a:r>
            <a:r>
              <a:rPr lang="en-US" sz="2400" dirty="0"/>
              <a:t>NVIS 75, 60, 40 meter NVIS is highly encouraged (will your radio and antenna work on 60 meters?)</a:t>
            </a:r>
          </a:p>
          <a:p>
            <a:pPr marL="685800" lvl="2">
              <a:spcBef>
                <a:spcPts val="1000"/>
              </a:spcBef>
            </a:pPr>
            <a:r>
              <a:rPr lang="en-US" sz="2400" dirty="0"/>
              <a:t>VHF/UHF analog and digital (</a:t>
            </a:r>
            <a:r>
              <a:rPr lang="en-US" sz="2400" dirty="0" err="1"/>
              <a:t>DMR</a:t>
            </a:r>
            <a:r>
              <a:rPr lang="en-US" sz="2400" dirty="0"/>
              <a:t>) voice are secondary fail-over to bad NVIS propagation.   </a:t>
            </a:r>
          </a:p>
          <a:p>
            <a:endParaRPr lang="en-US" dirty="0"/>
          </a:p>
        </p:txBody>
      </p:sp>
      <p:sp>
        <p:nvSpPr>
          <p:cNvPr id="4" name="Slide Number Placeholder 3">
            <a:extLst>
              <a:ext uri="{FF2B5EF4-FFF2-40B4-BE49-F238E27FC236}">
                <a16:creationId xmlns:a16="http://schemas.microsoft.com/office/drawing/2014/main" id="{39422CE3-6602-86FE-7B0A-AD922A09ED3F}"/>
              </a:ext>
            </a:extLst>
          </p:cNvPr>
          <p:cNvSpPr>
            <a:spLocks noGrp="1"/>
          </p:cNvSpPr>
          <p:nvPr>
            <p:ph type="sldNum" sz="quarter" idx="12"/>
          </p:nvPr>
        </p:nvSpPr>
        <p:spPr/>
        <p:txBody>
          <a:bodyPr/>
          <a:lstStyle/>
          <a:p>
            <a:fld id="{70DA4E74-DC7A-4B62-9A5D-58C75A406B27}" type="slidenum">
              <a:rPr lang="en-US" smtClean="0"/>
              <a:t>17</a:t>
            </a:fld>
            <a:endParaRPr lang="en-US"/>
          </a:p>
        </p:txBody>
      </p:sp>
    </p:spTree>
    <p:extLst>
      <p:ext uri="{BB962C8B-B14F-4D97-AF65-F5344CB8AC3E}">
        <p14:creationId xmlns:p14="http://schemas.microsoft.com/office/powerpoint/2010/main" val="400902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D6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28378-A398-001B-1B5F-B8733ADA9AF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New ARES Districts Proposed for MS ARS</a:t>
            </a:r>
          </a:p>
        </p:txBody>
      </p:sp>
      <p:pic>
        <p:nvPicPr>
          <p:cNvPr id="9" name="Content Placeholder 8">
            <a:extLst>
              <a:ext uri="{FF2B5EF4-FFF2-40B4-BE49-F238E27FC236}">
                <a16:creationId xmlns:a16="http://schemas.microsoft.com/office/drawing/2014/main" id="{F070148E-F1B2-3ECA-6F58-B4CB2BBD716E}"/>
              </a:ext>
            </a:extLst>
          </p:cNvPr>
          <p:cNvPicPr>
            <a:picLocks noGrp="1" noChangeAspect="1"/>
          </p:cNvPicPr>
          <p:nvPr>
            <p:ph idx="1"/>
          </p:nvPr>
        </p:nvPicPr>
        <p:blipFill>
          <a:blip r:embed="rId2"/>
          <a:stretch>
            <a:fillRect/>
          </a:stretch>
        </p:blipFill>
        <p:spPr>
          <a:xfrm>
            <a:off x="4587241" y="360353"/>
            <a:ext cx="6202680" cy="6249554"/>
          </a:xfrm>
          <a:prstGeom prst="rect">
            <a:avLst/>
          </a:prstGeom>
        </p:spPr>
      </p:pic>
      <p:sp>
        <p:nvSpPr>
          <p:cNvPr id="4" name="Slide Number Placeholder 3">
            <a:extLst>
              <a:ext uri="{FF2B5EF4-FFF2-40B4-BE49-F238E27FC236}">
                <a16:creationId xmlns:a16="http://schemas.microsoft.com/office/drawing/2014/main" id="{B135BBEE-0704-43F6-B2B1-E1D97C796A31}"/>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70DA4E74-DC7A-4B62-9A5D-58C75A406B27}" type="slidenum">
              <a:rPr lang="en-US" smtClean="0"/>
              <a:pPr algn="l">
                <a:spcAft>
                  <a:spcPts val="600"/>
                </a:spcAft>
              </a:pPr>
              <a:t>18</a:t>
            </a:fld>
            <a:endParaRPr lang="en-US"/>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13C0567D-41C9-70E6-90A8-BE70310D6044}"/>
                  </a:ext>
                </a:extLst>
              </p14:cNvPr>
              <p14:cNvContentPartPr/>
              <p14:nvPr/>
            </p14:nvContentPartPr>
            <p14:xfrm>
              <a:off x="6081593" y="4557188"/>
              <a:ext cx="3071520" cy="340200"/>
            </p14:xfrm>
          </p:contentPart>
        </mc:Choice>
        <mc:Fallback>
          <p:pic>
            <p:nvPicPr>
              <p:cNvPr id="10" name="Ink 9">
                <a:extLst>
                  <a:ext uri="{FF2B5EF4-FFF2-40B4-BE49-F238E27FC236}">
                    <a16:creationId xmlns:a16="http://schemas.microsoft.com/office/drawing/2014/main" id="{13C0567D-41C9-70E6-90A8-BE70310D6044}"/>
                  </a:ext>
                </a:extLst>
              </p:cNvPr>
              <p:cNvPicPr/>
              <p:nvPr/>
            </p:nvPicPr>
            <p:blipFill>
              <a:blip r:embed="rId4"/>
              <a:stretch>
                <a:fillRect/>
              </a:stretch>
            </p:blipFill>
            <p:spPr>
              <a:xfrm>
                <a:off x="6027593" y="4449548"/>
                <a:ext cx="317916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B10F5FAD-19ED-71D9-FBA1-84DFB40962C9}"/>
                  </a:ext>
                </a:extLst>
              </p14:cNvPr>
              <p14:cNvContentPartPr/>
              <p14:nvPr/>
            </p14:nvContentPartPr>
            <p14:xfrm>
              <a:off x="6605393" y="3700388"/>
              <a:ext cx="2581560" cy="138600"/>
            </p14:xfrm>
          </p:contentPart>
        </mc:Choice>
        <mc:Fallback>
          <p:pic>
            <p:nvPicPr>
              <p:cNvPr id="12" name="Ink 11">
                <a:extLst>
                  <a:ext uri="{FF2B5EF4-FFF2-40B4-BE49-F238E27FC236}">
                    <a16:creationId xmlns:a16="http://schemas.microsoft.com/office/drawing/2014/main" id="{B10F5FAD-19ED-71D9-FBA1-84DFB40962C9}"/>
                  </a:ext>
                </a:extLst>
              </p:cNvPr>
              <p:cNvPicPr/>
              <p:nvPr/>
            </p:nvPicPr>
            <p:blipFill>
              <a:blip r:embed="rId6"/>
              <a:stretch>
                <a:fillRect/>
              </a:stretch>
            </p:blipFill>
            <p:spPr>
              <a:xfrm>
                <a:off x="6551393" y="3592388"/>
                <a:ext cx="268920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4C9CB2CB-D6AD-1ACE-12C2-76E20BC552A9}"/>
                  </a:ext>
                </a:extLst>
              </p14:cNvPr>
              <p14:cNvContentPartPr/>
              <p14:nvPr/>
            </p14:nvContentPartPr>
            <p14:xfrm>
              <a:off x="6347993" y="2269748"/>
              <a:ext cx="2993400" cy="268920"/>
            </p14:xfrm>
          </p:contentPart>
        </mc:Choice>
        <mc:Fallback>
          <p:pic>
            <p:nvPicPr>
              <p:cNvPr id="13" name="Ink 12">
                <a:extLst>
                  <a:ext uri="{FF2B5EF4-FFF2-40B4-BE49-F238E27FC236}">
                    <a16:creationId xmlns:a16="http://schemas.microsoft.com/office/drawing/2014/main" id="{4C9CB2CB-D6AD-1ACE-12C2-76E20BC552A9}"/>
                  </a:ext>
                </a:extLst>
              </p:cNvPr>
              <p:cNvPicPr/>
              <p:nvPr/>
            </p:nvPicPr>
            <p:blipFill>
              <a:blip r:embed="rId8"/>
              <a:stretch>
                <a:fillRect/>
              </a:stretch>
            </p:blipFill>
            <p:spPr>
              <a:xfrm>
                <a:off x="6294353" y="2162108"/>
                <a:ext cx="3101040" cy="484560"/>
              </a:xfrm>
              <a:prstGeom prst="rect">
                <a:avLst/>
              </a:prstGeom>
            </p:spPr>
          </p:pic>
        </mc:Fallback>
      </mc:AlternateContent>
      <p:sp>
        <p:nvSpPr>
          <p:cNvPr id="15" name="TextBox 14">
            <a:extLst>
              <a:ext uri="{FF2B5EF4-FFF2-40B4-BE49-F238E27FC236}">
                <a16:creationId xmlns:a16="http://schemas.microsoft.com/office/drawing/2014/main" id="{2BD09A85-BB1D-60F8-1AAA-F9B50470974E}"/>
              </a:ext>
            </a:extLst>
          </p:cNvPr>
          <p:cNvSpPr txBox="1"/>
          <p:nvPr/>
        </p:nvSpPr>
        <p:spPr>
          <a:xfrm>
            <a:off x="7481888" y="990600"/>
            <a:ext cx="1485900" cy="369332"/>
          </a:xfrm>
          <a:prstGeom prst="rect">
            <a:avLst/>
          </a:prstGeom>
          <a:noFill/>
        </p:spPr>
        <p:txBody>
          <a:bodyPr wrap="square" rtlCol="0">
            <a:spAutoFit/>
          </a:bodyPr>
          <a:lstStyle/>
          <a:p>
            <a:r>
              <a:rPr lang="en-US" dirty="0"/>
              <a:t>NORTH</a:t>
            </a:r>
          </a:p>
        </p:txBody>
      </p:sp>
      <p:sp>
        <p:nvSpPr>
          <p:cNvPr id="16" name="TextBox 15">
            <a:extLst>
              <a:ext uri="{FF2B5EF4-FFF2-40B4-BE49-F238E27FC236}">
                <a16:creationId xmlns:a16="http://schemas.microsoft.com/office/drawing/2014/main" id="{FDC02A03-E897-3637-5608-B6E0913464CD}"/>
              </a:ext>
            </a:extLst>
          </p:cNvPr>
          <p:cNvSpPr txBox="1"/>
          <p:nvPr/>
        </p:nvSpPr>
        <p:spPr>
          <a:xfrm>
            <a:off x="6553201" y="2955368"/>
            <a:ext cx="1985962" cy="369332"/>
          </a:xfrm>
          <a:prstGeom prst="rect">
            <a:avLst/>
          </a:prstGeom>
          <a:noFill/>
        </p:spPr>
        <p:txBody>
          <a:bodyPr wrap="square" rtlCol="0">
            <a:spAutoFit/>
          </a:bodyPr>
          <a:lstStyle/>
          <a:p>
            <a:r>
              <a:rPr lang="en-US" dirty="0"/>
              <a:t>NORTH CENTRAL</a:t>
            </a:r>
          </a:p>
        </p:txBody>
      </p:sp>
      <p:sp>
        <p:nvSpPr>
          <p:cNvPr id="17" name="TextBox 16">
            <a:extLst>
              <a:ext uri="{FF2B5EF4-FFF2-40B4-BE49-F238E27FC236}">
                <a16:creationId xmlns:a16="http://schemas.microsoft.com/office/drawing/2014/main" id="{2ABD711D-C843-76F8-78FD-0BD784151D1E}"/>
              </a:ext>
            </a:extLst>
          </p:cNvPr>
          <p:cNvSpPr txBox="1"/>
          <p:nvPr/>
        </p:nvSpPr>
        <p:spPr>
          <a:xfrm>
            <a:off x="6386514" y="4156161"/>
            <a:ext cx="1985962" cy="369332"/>
          </a:xfrm>
          <a:prstGeom prst="rect">
            <a:avLst/>
          </a:prstGeom>
          <a:noFill/>
        </p:spPr>
        <p:txBody>
          <a:bodyPr wrap="square" rtlCol="0">
            <a:spAutoFit/>
          </a:bodyPr>
          <a:lstStyle/>
          <a:p>
            <a:r>
              <a:rPr lang="en-US" dirty="0"/>
              <a:t>SOUTH CENTRAL</a:t>
            </a:r>
          </a:p>
        </p:txBody>
      </p:sp>
      <p:sp>
        <p:nvSpPr>
          <p:cNvPr id="18" name="TextBox 17">
            <a:extLst>
              <a:ext uri="{FF2B5EF4-FFF2-40B4-BE49-F238E27FC236}">
                <a16:creationId xmlns:a16="http://schemas.microsoft.com/office/drawing/2014/main" id="{B5918AB3-AE1E-A2C1-EE52-2993AC5058CC}"/>
              </a:ext>
            </a:extLst>
          </p:cNvPr>
          <p:cNvSpPr txBox="1"/>
          <p:nvPr/>
        </p:nvSpPr>
        <p:spPr>
          <a:xfrm>
            <a:off x="7281864" y="5018194"/>
            <a:ext cx="1985962" cy="369332"/>
          </a:xfrm>
          <a:prstGeom prst="rect">
            <a:avLst/>
          </a:prstGeom>
          <a:noFill/>
        </p:spPr>
        <p:txBody>
          <a:bodyPr wrap="square" rtlCol="0">
            <a:spAutoFit/>
          </a:bodyPr>
          <a:lstStyle/>
          <a:p>
            <a:r>
              <a:rPr lang="en-US" dirty="0"/>
              <a:t>GULF COAST</a:t>
            </a:r>
          </a:p>
        </p:txBody>
      </p:sp>
    </p:spTree>
    <p:extLst>
      <p:ext uri="{BB962C8B-B14F-4D97-AF65-F5344CB8AC3E}">
        <p14:creationId xmlns:p14="http://schemas.microsoft.com/office/powerpoint/2010/main" val="79189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1E20C-2E87-4248-AD2D-093EC82C2390}"/>
              </a:ext>
            </a:extLst>
          </p:cNvPr>
          <p:cNvSpPr>
            <a:spLocks noGrp="1"/>
          </p:cNvSpPr>
          <p:nvPr>
            <p:ph type="title"/>
          </p:nvPr>
        </p:nvSpPr>
        <p:spPr>
          <a:xfrm>
            <a:off x="838201" y="365125"/>
            <a:ext cx="5251316" cy="1807305"/>
          </a:xfrm>
        </p:spPr>
        <p:txBody>
          <a:bodyPr>
            <a:normAutofit/>
          </a:bodyPr>
          <a:lstStyle/>
          <a:p>
            <a:r>
              <a:rPr lang="en-US"/>
              <a:t>Contact Information:</a:t>
            </a:r>
          </a:p>
        </p:txBody>
      </p:sp>
      <p:sp>
        <p:nvSpPr>
          <p:cNvPr id="3" name="Content Placeholder 2">
            <a:extLst>
              <a:ext uri="{FF2B5EF4-FFF2-40B4-BE49-F238E27FC236}">
                <a16:creationId xmlns:a16="http://schemas.microsoft.com/office/drawing/2014/main" id="{C027491B-25BC-4335-9347-E9CA173B20BE}"/>
              </a:ext>
            </a:extLst>
          </p:cNvPr>
          <p:cNvSpPr>
            <a:spLocks noGrp="1"/>
          </p:cNvSpPr>
          <p:nvPr>
            <p:ph idx="1"/>
          </p:nvPr>
        </p:nvSpPr>
        <p:spPr>
          <a:xfrm>
            <a:off x="838200" y="2333297"/>
            <a:ext cx="4619621" cy="3843666"/>
          </a:xfrm>
        </p:spPr>
        <p:txBody>
          <a:bodyPr>
            <a:normAutofit/>
          </a:bodyPr>
          <a:lstStyle/>
          <a:p>
            <a:pPr marL="0" indent="0">
              <a:buNone/>
            </a:pPr>
            <a:r>
              <a:rPr lang="en-US" sz="2000"/>
              <a:t>Robert Hayes</a:t>
            </a:r>
          </a:p>
          <a:p>
            <a:pPr marL="0" indent="0">
              <a:buNone/>
            </a:pPr>
            <a:r>
              <a:rPr lang="en-US" sz="2000"/>
              <a:t>KC5IMN</a:t>
            </a:r>
          </a:p>
          <a:p>
            <a:pPr marL="0" indent="0">
              <a:buNone/>
            </a:pPr>
            <a:r>
              <a:rPr lang="en-US" sz="2000">
                <a:hlinkClick r:id="rId2">
                  <a:extLst>
                    <a:ext uri="{A12FA001-AC4F-418D-AE19-62706E023703}">
                      <ahyp:hlinkClr xmlns:ahyp="http://schemas.microsoft.com/office/drawing/2018/hyperlinkcolor" val="tx"/>
                    </a:ext>
                  </a:extLst>
                </a:hlinkClick>
              </a:rPr>
              <a:t>KC5IMN@arrl.net</a:t>
            </a:r>
            <a:endParaRPr lang="en-US" sz="2000"/>
          </a:p>
          <a:p>
            <a:pPr marL="0" indent="0">
              <a:buNone/>
            </a:pPr>
            <a:r>
              <a:rPr lang="en-US" sz="2000"/>
              <a:t>903-244-9254</a:t>
            </a:r>
          </a:p>
        </p:txBody>
      </p:sp>
      <p:pic>
        <p:nvPicPr>
          <p:cNvPr id="1026" name="Picture 2">
            <a:extLst>
              <a:ext uri="{FF2B5EF4-FFF2-40B4-BE49-F238E27FC236}">
                <a16:creationId xmlns:a16="http://schemas.microsoft.com/office/drawing/2014/main" id="{BC508427-8E58-D432-283D-141B20EBC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516" b="2184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64C5C28-9993-4A39-9F52-DBD167011FB2}"/>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178791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Freeform: Shape 10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BD0BBC8-B750-C3D2-FDEA-910475F61EAE}"/>
              </a:ext>
            </a:extLst>
          </p:cNvPr>
          <p:cNvPicPr>
            <a:picLocks noChangeAspect="1"/>
          </p:cNvPicPr>
          <p:nvPr/>
        </p:nvPicPr>
        <p:blipFill>
          <a:blip r:embed="rId2"/>
          <a:stretch>
            <a:fillRect/>
          </a:stretch>
        </p:blipFill>
        <p:spPr>
          <a:xfrm>
            <a:off x="7642562" y="520749"/>
            <a:ext cx="2574362"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8" name="Arc 10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27FFBFE-C8B8-4105-888B-3EC363D96B9E}"/>
              </a:ext>
            </a:extLst>
          </p:cNvPr>
          <p:cNvSpPr>
            <a:spLocks noGrp="1"/>
          </p:cNvSpPr>
          <p:nvPr>
            <p:ph type="title"/>
          </p:nvPr>
        </p:nvSpPr>
        <p:spPr>
          <a:xfrm>
            <a:off x="838201" y="479493"/>
            <a:ext cx="5257800" cy="1325563"/>
          </a:xfrm>
        </p:spPr>
        <p:txBody>
          <a:bodyPr>
            <a:normAutofit/>
          </a:bodyPr>
          <a:lstStyle/>
          <a:p>
            <a:r>
              <a:rPr lang="en-US" b="1" u="sng"/>
              <a:t>Topics covered:</a:t>
            </a:r>
          </a:p>
        </p:txBody>
      </p:sp>
      <p:sp>
        <p:nvSpPr>
          <p:cNvPr id="60" name="Content Placeholder 2">
            <a:extLst>
              <a:ext uri="{FF2B5EF4-FFF2-40B4-BE49-F238E27FC236}">
                <a16:creationId xmlns:a16="http://schemas.microsoft.com/office/drawing/2014/main" id="{797A29E8-BE09-4A47-9DF5-F2B9E4F12802}"/>
              </a:ext>
            </a:extLst>
          </p:cNvPr>
          <p:cNvSpPr>
            <a:spLocks noGrp="1"/>
          </p:cNvSpPr>
          <p:nvPr>
            <p:ph idx="1"/>
          </p:nvPr>
        </p:nvSpPr>
        <p:spPr>
          <a:xfrm>
            <a:off x="838201" y="1984443"/>
            <a:ext cx="5257800" cy="4192520"/>
          </a:xfrm>
        </p:spPr>
        <p:txBody>
          <a:bodyPr>
            <a:normAutofit/>
          </a:bodyPr>
          <a:lstStyle/>
          <a:p>
            <a:pPr>
              <a:buFont typeface="+mj-lt"/>
              <a:buAutoNum type="arabicPeriod"/>
            </a:pPr>
            <a:r>
              <a:rPr lang="en-US" sz="1300" dirty="0"/>
              <a:t>Simulated Emergency Test: Describe and an overview of successes</a:t>
            </a:r>
          </a:p>
          <a:p>
            <a:pPr>
              <a:buFont typeface="+mj-lt"/>
              <a:buAutoNum type="arabicPeriod"/>
            </a:pPr>
            <a:r>
              <a:rPr lang="en-US" sz="1300" dirty="0"/>
              <a:t>What is ARES</a:t>
            </a:r>
          </a:p>
          <a:p>
            <a:pPr>
              <a:buFont typeface="+mj-lt"/>
              <a:buAutoNum type="arabicPeriod"/>
            </a:pPr>
            <a:r>
              <a:rPr lang="en-US" sz="1300" dirty="0"/>
              <a:t>Training requirements, how to sign up</a:t>
            </a:r>
          </a:p>
          <a:p>
            <a:pPr>
              <a:buFont typeface="+mj-lt"/>
              <a:buAutoNum type="arabicPeriod"/>
            </a:pPr>
            <a:r>
              <a:rPr lang="en-US" sz="1300" dirty="0"/>
              <a:t>Qualifications for membership (when you need an ARRL membership to be a Sr. Leader)</a:t>
            </a:r>
          </a:p>
          <a:p>
            <a:pPr>
              <a:buFont typeface="+mj-lt"/>
              <a:buAutoNum type="arabicPeriod"/>
            </a:pPr>
            <a:r>
              <a:rPr lang="en-US" sz="1300" dirty="0"/>
              <a:t>How ARES works in MS, W5XX, KC5IMN, DEC’s, EC’s AEC’s</a:t>
            </a:r>
          </a:p>
          <a:p>
            <a:pPr>
              <a:buFont typeface="+mj-lt"/>
              <a:buAutoNum type="arabicPeriod"/>
            </a:pPr>
            <a:r>
              <a:rPr lang="en-US" sz="1300" dirty="0"/>
              <a:t>ARRL required monthly reporting: How MS ARES does it</a:t>
            </a:r>
          </a:p>
          <a:p>
            <a:pPr>
              <a:buFont typeface="+mj-lt"/>
              <a:buAutoNum type="arabicPeriod"/>
            </a:pPr>
            <a:r>
              <a:rPr lang="en-US" sz="1300" dirty="0"/>
              <a:t>Google Survey, Form 2, and Form 4</a:t>
            </a:r>
          </a:p>
          <a:p>
            <a:pPr>
              <a:buFont typeface="+mj-lt"/>
              <a:buAutoNum type="arabicPeriod"/>
            </a:pPr>
            <a:r>
              <a:rPr lang="en-US" sz="1300" dirty="0"/>
              <a:t>ICS-205 for MS ARES</a:t>
            </a:r>
          </a:p>
          <a:p>
            <a:pPr>
              <a:buFont typeface="+mj-lt"/>
              <a:buAutoNum type="arabicPeriod"/>
            </a:pPr>
            <a:r>
              <a:rPr lang="en-US" sz="1300" dirty="0"/>
              <a:t>Digital Radio for ARES</a:t>
            </a:r>
          </a:p>
          <a:p>
            <a:pPr>
              <a:buFont typeface="+mj-lt"/>
              <a:buAutoNum type="arabicPeriod"/>
            </a:pPr>
            <a:r>
              <a:rPr lang="en-US" sz="1300" dirty="0"/>
              <a:t>The use of linked networks and Hot-Spots to support wide-area storm reporting/spotting</a:t>
            </a:r>
          </a:p>
          <a:p>
            <a:pPr>
              <a:buFont typeface="+mj-lt"/>
              <a:buAutoNum type="arabicPeriod"/>
            </a:pPr>
            <a:r>
              <a:rPr lang="en-US" sz="1300" dirty="0"/>
              <a:t>Storm Spotting for MS- We need coordination and updating of processes</a:t>
            </a:r>
          </a:p>
        </p:txBody>
      </p:sp>
      <p:sp>
        <p:nvSpPr>
          <p:cNvPr id="4" name="Slide Number Placeholder 3">
            <a:extLst>
              <a:ext uri="{FF2B5EF4-FFF2-40B4-BE49-F238E27FC236}">
                <a16:creationId xmlns:a16="http://schemas.microsoft.com/office/drawing/2014/main" id="{18CAB686-CA48-4AA9-ABED-41D963207B84}"/>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a:pPr>
                <a:spcAft>
                  <a:spcPts val="600"/>
                </a:spcAft>
              </a:pPr>
              <a:t>2</a:t>
            </a:fld>
            <a:endParaRPr lang="en-US"/>
          </a:p>
        </p:txBody>
      </p:sp>
    </p:spTree>
    <p:extLst>
      <p:ext uri="{BB962C8B-B14F-4D97-AF65-F5344CB8AC3E}">
        <p14:creationId xmlns:p14="http://schemas.microsoft.com/office/powerpoint/2010/main" val="82184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A6227-468D-4465-B3FC-510497CEE5AC}"/>
              </a:ext>
            </a:extLst>
          </p:cNvPr>
          <p:cNvSpPr>
            <a:spLocks noGrp="1"/>
          </p:cNvSpPr>
          <p:nvPr>
            <p:ph type="title"/>
          </p:nvPr>
        </p:nvSpPr>
        <p:spPr>
          <a:xfrm>
            <a:off x="838201" y="365125"/>
            <a:ext cx="5251316" cy="1807305"/>
          </a:xfrm>
        </p:spPr>
        <p:txBody>
          <a:bodyPr>
            <a:normAutofit/>
          </a:bodyPr>
          <a:lstStyle/>
          <a:p>
            <a:r>
              <a:rPr lang="en-US" b="1" u="sng"/>
              <a:t>SET: What is it?</a:t>
            </a:r>
          </a:p>
        </p:txBody>
      </p:sp>
      <p:sp>
        <p:nvSpPr>
          <p:cNvPr id="3" name="Content Placeholder 2">
            <a:extLst>
              <a:ext uri="{FF2B5EF4-FFF2-40B4-BE49-F238E27FC236}">
                <a16:creationId xmlns:a16="http://schemas.microsoft.com/office/drawing/2014/main" id="{29F168D7-9B80-41D0-9BAC-332473FA4566}"/>
              </a:ext>
            </a:extLst>
          </p:cNvPr>
          <p:cNvSpPr>
            <a:spLocks noGrp="1"/>
          </p:cNvSpPr>
          <p:nvPr>
            <p:ph idx="1"/>
          </p:nvPr>
        </p:nvSpPr>
        <p:spPr>
          <a:xfrm>
            <a:off x="838200" y="2333297"/>
            <a:ext cx="4619621" cy="3843666"/>
          </a:xfrm>
        </p:spPr>
        <p:txBody>
          <a:bodyPr>
            <a:normAutofit/>
          </a:bodyPr>
          <a:lstStyle/>
          <a:p>
            <a:pPr marL="0" indent="0">
              <a:buNone/>
            </a:pPr>
            <a:r>
              <a:rPr lang="en-US" sz="1700" dirty="0"/>
              <a:t>The main purpose of the SET is to evaluate strengths and weaknesses in Amateur Radio emergency preparedness as well as to demonstrate amateur radio to our served agencies and the general public.</a:t>
            </a:r>
          </a:p>
          <a:p>
            <a:pPr marL="0" indent="0">
              <a:buNone/>
            </a:pPr>
            <a:r>
              <a:rPr lang="en-US" sz="1700" dirty="0"/>
              <a:t>We plan to use the following bands and modes from the field, in the mobile, at EOC's and at other served agency locations: </a:t>
            </a:r>
          </a:p>
          <a:p>
            <a:pPr marL="0" indent="0">
              <a:buNone/>
            </a:pPr>
            <a:r>
              <a:rPr lang="en-US" sz="1700" dirty="0"/>
              <a:t>•HF, VHF, UHF</a:t>
            </a:r>
          </a:p>
          <a:p>
            <a:pPr marL="0" indent="0">
              <a:buNone/>
            </a:pPr>
            <a:r>
              <a:rPr lang="en-US" sz="1700" dirty="0"/>
              <a:t>•Analog Voice, SSB,</a:t>
            </a:r>
          </a:p>
          <a:p>
            <a:pPr marL="0" indent="0">
              <a:buNone/>
            </a:pPr>
            <a:r>
              <a:rPr lang="en-US" sz="1700" dirty="0"/>
              <a:t>•Digital voice and data,</a:t>
            </a:r>
          </a:p>
          <a:p>
            <a:pPr marL="0" indent="0">
              <a:buNone/>
            </a:pPr>
            <a:r>
              <a:rPr lang="en-US" sz="1700" dirty="0"/>
              <a:t>•Packet and APRS for good measure.</a:t>
            </a:r>
          </a:p>
          <a:p>
            <a:pPr marL="0" indent="0">
              <a:buNone/>
            </a:pPr>
            <a:endParaRPr lang="en-US" sz="1700" dirty="0"/>
          </a:p>
        </p:txBody>
      </p:sp>
      <p:pic>
        <p:nvPicPr>
          <p:cNvPr id="7" name="Picture 6">
            <a:extLst>
              <a:ext uri="{FF2B5EF4-FFF2-40B4-BE49-F238E27FC236}">
                <a16:creationId xmlns:a16="http://schemas.microsoft.com/office/drawing/2014/main" id="{DD5A1F0D-F2E6-15FE-36A1-62C2A58ACF3C}"/>
              </a:ext>
            </a:extLst>
          </p:cNvPr>
          <p:cNvPicPr>
            <a:picLocks noChangeAspect="1"/>
          </p:cNvPicPr>
          <p:nvPr/>
        </p:nvPicPr>
        <p:blipFill>
          <a:blip r:embed="rId2"/>
          <a:srcRect l="6466" r="658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0AC406AB-4990-44EE-8912-EF93855FB744}"/>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424873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7033" y="670559"/>
            <a:ext cx="4683321" cy="2148841"/>
          </a:xfrm>
        </p:spPr>
        <p:txBody>
          <a:bodyPr anchor="t">
            <a:normAutofit/>
          </a:bodyPr>
          <a:lstStyle/>
          <a:p>
            <a:r>
              <a:rPr lang="en-US" b="1" u="sng"/>
              <a:t>What is being simulated?</a:t>
            </a:r>
          </a:p>
        </p:txBody>
      </p:sp>
      <p:pic>
        <p:nvPicPr>
          <p:cNvPr id="6" name="Picture 5">
            <a:extLst>
              <a:ext uri="{FF2B5EF4-FFF2-40B4-BE49-F238E27FC236}">
                <a16:creationId xmlns:a16="http://schemas.microsoft.com/office/drawing/2014/main" id="{E1FA2341-75F5-E3F4-3BCE-4F3B1AFFA8A1}"/>
              </a:ext>
            </a:extLst>
          </p:cNvPr>
          <p:cNvPicPr>
            <a:picLocks noChangeAspect="1"/>
          </p:cNvPicPr>
          <p:nvPr/>
        </p:nvPicPr>
        <p:blipFill>
          <a:blip r:embed="rId2"/>
          <a:srcRect l="3426" r="5019"/>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p:cNvSpPr>
            <a:spLocks noGrp="1"/>
          </p:cNvSpPr>
          <p:nvPr>
            <p:ph idx="1"/>
          </p:nvPr>
        </p:nvSpPr>
        <p:spPr>
          <a:xfrm>
            <a:off x="6797004" y="670559"/>
            <a:ext cx="4555782" cy="5445076"/>
          </a:xfrm>
        </p:spPr>
        <p:txBody>
          <a:bodyPr anchor="t">
            <a:normAutofit/>
          </a:bodyPr>
          <a:lstStyle/>
          <a:p>
            <a:r>
              <a:rPr lang="en-US" sz="1700" dirty="0"/>
              <a:t>This SET will simulate a  </a:t>
            </a:r>
            <a:r>
              <a:rPr lang="en-US" sz="1700" dirty="0" err="1"/>
              <a:t>a</a:t>
            </a:r>
            <a:r>
              <a:rPr lang="en-US" sz="1700" dirty="0"/>
              <a:t> scripted scenario that revolves around responses to local terror attacks to the homeland. </a:t>
            </a:r>
          </a:p>
          <a:p>
            <a:pPr lvl="1"/>
            <a:r>
              <a:rPr lang="en-US" sz="1700" dirty="0"/>
              <a:t>Not only will we be looking to exceed our scores from last year's SET, but we will be make ourselves very visible to our public in the best manner possible.               </a:t>
            </a:r>
          </a:p>
          <a:p>
            <a:r>
              <a:rPr lang="en-US" sz="1700" dirty="0"/>
              <a:t>There will be coordination meetings and phone calls going on all month. </a:t>
            </a:r>
          </a:p>
          <a:p>
            <a:r>
              <a:rPr lang="en-US" sz="1700" dirty="0"/>
              <a:t>Each County EC will come up with his/her own county’s scenario specifics based on the above SET Scenario Script. </a:t>
            </a:r>
          </a:p>
          <a:p>
            <a:r>
              <a:rPr lang="en-US" sz="1700" dirty="0"/>
              <a:t>Each County ARES Team, in planning their specific  scenario, should leverage the script and then tailor their simulated ARES response to the effects which would be most likely to occur in their county if a real  communications disruption occurred. </a:t>
            </a:r>
          </a:p>
        </p:txBody>
      </p:sp>
      <p:sp>
        <p:nvSpPr>
          <p:cNvPr id="4" name="Slide Number Placeholder 3">
            <a:extLst>
              <a:ext uri="{FF2B5EF4-FFF2-40B4-BE49-F238E27FC236}">
                <a16:creationId xmlns:a16="http://schemas.microsoft.com/office/drawing/2014/main" id="{409E1127-4C9C-4BC3-A77D-30F1F01452B2}"/>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sz="1000"/>
              <a:pPr>
                <a:spcAft>
                  <a:spcPts val="600"/>
                </a:spcAft>
              </a:pPr>
              <a:t>4</a:t>
            </a:fld>
            <a:endParaRPr lang="en-US" sz="1000"/>
          </a:p>
        </p:txBody>
      </p:sp>
    </p:spTree>
    <p:extLst>
      <p:ext uri="{BB962C8B-B14F-4D97-AF65-F5344CB8AC3E}">
        <p14:creationId xmlns:p14="http://schemas.microsoft.com/office/powerpoint/2010/main" val="187687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98D43-BC9E-533A-0135-BBB22B3AA7F4}"/>
              </a:ext>
            </a:extLst>
          </p:cNvPr>
          <p:cNvSpPr>
            <a:spLocks noGrp="1"/>
          </p:cNvSpPr>
          <p:nvPr>
            <p:ph type="title"/>
          </p:nvPr>
        </p:nvSpPr>
        <p:spPr>
          <a:xfrm>
            <a:off x="572493" y="238539"/>
            <a:ext cx="11018520" cy="1434415"/>
          </a:xfrm>
        </p:spPr>
        <p:txBody>
          <a:bodyPr anchor="b">
            <a:normAutofit/>
          </a:bodyPr>
          <a:lstStyle/>
          <a:p>
            <a:r>
              <a:rPr lang="en-US" sz="5400"/>
              <a:t>Protecting the Homeland</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C440D5-7E0C-94B6-71DC-AB678C4A3003}"/>
              </a:ext>
            </a:extLst>
          </p:cNvPr>
          <p:cNvSpPr>
            <a:spLocks noGrp="1"/>
          </p:cNvSpPr>
          <p:nvPr>
            <p:ph idx="1"/>
          </p:nvPr>
        </p:nvSpPr>
        <p:spPr>
          <a:xfrm>
            <a:off x="572493" y="2071316"/>
            <a:ext cx="6713552" cy="4119172"/>
          </a:xfrm>
        </p:spPr>
        <p:txBody>
          <a:bodyPr anchor="t">
            <a:normAutofit/>
          </a:bodyPr>
          <a:lstStyle/>
          <a:p>
            <a:pPr marL="0" indent="0">
              <a:lnSpc>
                <a:spcPct val="100000"/>
              </a:lnSpc>
              <a:spcAft>
                <a:spcPts val="800"/>
              </a:spcAft>
              <a:buNone/>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Scenario Overview:  </a:t>
            </a:r>
          </a:p>
          <a:p>
            <a:pPr>
              <a:lnSpc>
                <a:spcPct val="100000"/>
              </a:lnSpc>
              <a:spcAft>
                <a:spcPts val="800"/>
              </a:spcAft>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At 08:00 AM, Saturday 9 August, multiple explosions and armed attacks will occur simultaneously along major interstate highways and critical infrastructure points. </a:t>
            </a:r>
          </a:p>
          <a:p>
            <a:pPr>
              <a:lnSpc>
                <a:spcPct val="100000"/>
              </a:lnSpc>
              <a:spcAft>
                <a:spcPts val="800"/>
              </a:spcAft>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Reports indicate that coordinated terrorist cells, composed of radicalized immigrant groups, have executed the attacks using explosives, vehicle ramming, and small-arms fire. </a:t>
            </a:r>
          </a:p>
          <a:p>
            <a:pPr>
              <a:lnSpc>
                <a:spcPct val="100000"/>
              </a:lnSpc>
              <a:spcBef>
                <a:spcPts val="0"/>
              </a:spcBef>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Several key highway junctions and bridges have been severely damaged, causing mass casualties and severe traffic disruptions. </a:t>
            </a:r>
          </a:p>
          <a:p>
            <a:pPr lvl="1">
              <a:lnSpc>
                <a:spcPct val="100000"/>
              </a:lnSpc>
              <a:spcBef>
                <a:spcPts val="0"/>
              </a:spcBef>
              <a:buFont typeface="Wingdings" panose="05000000000000000000" pitchFamily="2" charset="2"/>
              <a:buChar char="q"/>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ARES members will be asked to activate of emergency operations centers (EOCs). </a:t>
            </a:r>
          </a:p>
          <a:p>
            <a:pPr lvl="1">
              <a:lnSpc>
                <a:spcPct val="100000"/>
              </a:lnSpc>
              <a:spcBef>
                <a:spcPts val="0"/>
              </a:spcBef>
              <a:buFont typeface="Wingdings" panose="05000000000000000000" pitchFamily="2" charset="2"/>
              <a:buChar char="q"/>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Ensure continuous situational </a:t>
            </a:r>
            <a:r>
              <a:rPr lang="en-US" sz="1200" kern="100">
                <a:effectLst/>
                <a:latin typeface="Aptos" panose="020B0004020202020204" pitchFamily="34" charset="0"/>
                <a:ea typeface="Aptos" panose="020B0004020202020204" pitchFamily="34" charset="0"/>
                <a:cs typeface="Times New Roman" panose="02020603050405020304" pitchFamily="18" charset="0"/>
              </a:rPr>
              <a:t>awareness using amateur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radio networks. </a:t>
            </a:r>
          </a:p>
          <a:p>
            <a:pPr lvl="1">
              <a:lnSpc>
                <a:spcPct val="100000"/>
              </a:lnSpc>
              <a:spcBef>
                <a:spcPts val="0"/>
              </a:spcBef>
              <a:buFont typeface="Wingdings" panose="05000000000000000000" pitchFamily="2" charset="2"/>
              <a:buChar char="q"/>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Provide clear, timely, and accurate information to served agencies</a:t>
            </a:r>
          </a:p>
          <a:p>
            <a:pPr marL="0" marR="0">
              <a:lnSpc>
                <a:spcPct val="100000"/>
              </a:lnSpc>
              <a:spcAft>
                <a:spcPts val="800"/>
              </a:spcAft>
            </a:pP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n-US" sz="1500" dirty="0"/>
          </a:p>
        </p:txBody>
      </p:sp>
      <p:pic>
        <p:nvPicPr>
          <p:cNvPr id="6" name="Picture 5" descr="A bridge that has been destroyed&#10;&#10;Description automatically generated with medium confidence">
            <a:extLst>
              <a:ext uri="{FF2B5EF4-FFF2-40B4-BE49-F238E27FC236}">
                <a16:creationId xmlns:a16="http://schemas.microsoft.com/office/drawing/2014/main" id="{8363F4E9-8326-D3B4-812E-775C118EB263}"/>
              </a:ext>
            </a:extLst>
          </p:cNvPr>
          <p:cNvPicPr>
            <a:picLocks noChangeAspect="1"/>
          </p:cNvPicPr>
          <p:nvPr/>
        </p:nvPicPr>
        <p:blipFill>
          <a:blip r:embed="rId2"/>
          <a:srcRect l="18165" r="29753" b="-2"/>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3DC4A985-0825-CB1F-550A-6BF6E9F53EAE}"/>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smtClean="0"/>
              <a:pPr>
                <a:spcAft>
                  <a:spcPts val="600"/>
                </a:spcAft>
              </a:pPr>
              <a:t>5</a:t>
            </a:fld>
            <a:endParaRPr lang="en-US"/>
          </a:p>
        </p:txBody>
      </p:sp>
    </p:spTree>
    <p:extLst>
      <p:ext uri="{BB962C8B-B14F-4D97-AF65-F5344CB8AC3E}">
        <p14:creationId xmlns:p14="http://schemas.microsoft.com/office/powerpoint/2010/main" val="320550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D38E818-A1AA-4E48-B19A-E55EDC3F22BA}"/>
              </a:ext>
            </a:extLst>
          </p:cNvPr>
          <p:cNvPicPr>
            <a:picLocks noChangeAspect="1"/>
          </p:cNvPicPr>
          <p:nvPr/>
        </p:nvPicPr>
        <p:blipFill rotWithShape="1">
          <a:blip r:embed="rId2"/>
          <a:srcRect t="9615" r="1" b="7481"/>
          <a:stretch/>
        </p:blipFill>
        <p:spPr>
          <a:xfrm>
            <a:off x="626590" y="317578"/>
            <a:ext cx="10851111" cy="3508437"/>
          </a:xfrm>
          <a:prstGeom prst="rect">
            <a:avLst/>
          </a:prstGeom>
        </p:spPr>
      </p:pic>
      <p:grpSp>
        <p:nvGrpSpPr>
          <p:cNvPr id="31" name="Group 3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2" name="Straight Connector 3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95A8F30-9856-4B0D-B267-C4CEED7A98DA}"/>
              </a:ext>
            </a:extLst>
          </p:cNvPr>
          <p:cNvSpPr>
            <a:spLocks noGrp="1"/>
          </p:cNvSpPr>
          <p:nvPr>
            <p:ph type="title"/>
          </p:nvPr>
        </p:nvSpPr>
        <p:spPr>
          <a:xfrm>
            <a:off x="562696" y="4018137"/>
            <a:ext cx="4569060" cy="2129586"/>
          </a:xfrm>
          <a:noFill/>
        </p:spPr>
        <p:txBody>
          <a:bodyPr anchor="t">
            <a:normAutofit/>
          </a:bodyPr>
          <a:lstStyle/>
          <a:p>
            <a:r>
              <a:rPr lang="en-US" sz="4800" dirty="0">
                <a:solidFill>
                  <a:schemeClr val="bg1"/>
                </a:solidFill>
              </a:rPr>
              <a:t>What is ARES</a:t>
            </a:r>
          </a:p>
        </p:txBody>
      </p:sp>
      <p:sp>
        <p:nvSpPr>
          <p:cNvPr id="3" name="Content Placeholder 2">
            <a:extLst>
              <a:ext uri="{FF2B5EF4-FFF2-40B4-BE49-F238E27FC236}">
                <a16:creationId xmlns:a16="http://schemas.microsoft.com/office/drawing/2014/main" id="{E700939B-3EE4-4F4E-AEFB-531E5F3B24A3}"/>
              </a:ext>
            </a:extLst>
          </p:cNvPr>
          <p:cNvSpPr>
            <a:spLocks noGrp="1"/>
          </p:cNvSpPr>
          <p:nvPr>
            <p:ph idx="1"/>
          </p:nvPr>
        </p:nvSpPr>
        <p:spPr>
          <a:xfrm>
            <a:off x="3976548" y="4018143"/>
            <a:ext cx="7183637" cy="2360706"/>
          </a:xfrm>
          <a:noFill/>
        </p:spPr>
        <p:txBody>
          <a:bodyPr anchor="t">
            <a:noAutofit/>
          </a:bodyPr>
          <a:lstStyle/>
          <a:p>
            <a:pPr marL="0" indent="0">
              <a:buNone/>
            </a:pPr>
            <a:r>
              <a:rPr lang="en-US" sz="1400" dirty="0">
                <a:solidFill>
                  <a:schemeClr val="bg1"/>
                </a:solidFill>
              </a:rPr>
              <a:t>Amateur Radio Emergency Service® (ARES) The Amateur Radio Emergency Service® (ARES) consists of licensed amateurs who have voluntarily registered their qualifications and equipment, with their local ARES leadership, for communications duty in the public service when disaster strikes.</a:t>
            </a:r>
          </a:p>
          <a:p>
            <a:pPr marL="0" indent="0">
              <a:buNone/>
            </a:pPr>
            <a:endParaRPr lang="en-US" sz="1400" dirty="0">
              <a:solidFill>
                <a:schemeClr val="bg1"/>
              </a:solidFill>
            </a:endParaRPr>
          </a:p>
          <a:p>
            <a:pPr marL="0" indent="0">
              <a:buNone/>
            </a:pPr>
            <a:r>
              <a:rPr lang="en-US" sz="1400" dirty="0">
                <a:solidFill>
                  <a:schemeClr val="bg1"/>
                </a:solidFill>
              </a:rPr>
              <a:t>ARES Membership Requirements: Every licensed amateur, regardless of membership in ARRL or any other local or national organization is eligible to apply for membership in ARES.  Training may be required or desired to participate fully in ARES.  Because ARES is an Amateur Radio program, only licensed radio amateurs are eligible for membership. The possession of emergency-powered equipment is desirable, but is not a requirement for membership.</a:t>
            </a:r>
          </a:p>
        </p:txBody>
      </p:sp>
      <p:sp>
        <p:nvSpPr>
          <p:cNvPr id="4" name="Slide Number Placeholder 3">
            <a:extLst>
              <a:ext uri="{FF2B5EF4-FFF2-40B4-BE49-F238E27FC236}">
                <a16:creationId xmlns:a16="http://schemas.microsoft.com/office/drawing/2014/main" id="{AD9CE527-EAF1-4BE7-9D47-57952113AEB1}"/>
              </a:ext>
            </a:extLst>
          </p:cNvPr>
          <p:cNvSpPr>
            <a:spLocks noGrp="1"/>
          </p:cNvSpPr>
          <p:nvPr>
            <p:ph type="sldNum" sz="quarter" idx="12"/>
          </p:nvPr>
        </p:nvSpPr>
        <p:spPr>
          <a:xfrm>
            <a:off x="0" y="6309360"/>
            <a:ext cx="640080" cy="548640"/>
          </a:xfrm>
        </p:spPr>
        <p:txBody>
          <a:bodyPr>
            <a:normAutofit/>
          </a:bodyPr>
          <a:lstStyle/>
          <a:p>
            <a:pPr algn="ctr">
              <a:spcAft>
                <a:spcPts val="600"/>
              </a:spcAft>
            </a:pPr>
            <a:fld id="{70DA4E74-DC7A-4B62-9A5D-58C75A406B27}" type="slidenum">
              <a:rPr lang="en-US">
                <a:solidFill>
                  <a:schemeClr val="bg1"/>
                </a:solidFill>
              </a:rPr>
              <a:pPr algn="ctr">
                <a:spcAft>
                  <a:spcPts val="600"/>
                </a:spcAft>
              </a:pPr>
              <a:t>6</a:t>
            </a:fld>
            <a:endParaRPr lang="en-US">
              <a:solidFill>
                <a:schemeClr val="bg1"/>
              </a:solidFill>
            </a:endParaRPr>
          </a:p>
        </p:txBody>
      </p:sp>
    </p:spTree>
    <p:extLst>
      <p:ext uri="{BB962C8B-B14F-4D97-AF65-F5344CB8AC3E}">
        <p14:creationId xmlns:p14="http://schemas.microsoft.com/office/powerpoint/2010/main" val="359727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C1BA79-017F-4AF8-9C1F-25AC1179EA36}"/>
              </a:ext>
            </a:extLst>
          </p:cNvPr>
          <p:cNvPicPr>
            <a:picLocks noChangeAspect="1"/>
          </p:cNvPicPr>
          <p:nvPr/>
        </p:nvPicPr>
        <p:blipFill rotWithShape="1">
          <a:blip r:embed="rId2">
            <a:alphaModFix amt="40000"/>
          </a:blip>
          <a:srcRect l="7466" r="8438" b="1"/>
          <a:stretch/>
        </p:blipFill>
        <p:spPr>
          <a:xfrm>
            <a:off x="20" y="10"/>
            <a:ext cx="8450297" cy="6857990"/>
          </a:xfrm>
          <a:prstGeom prst="rect">
            <a:avLst/>
          </a:prstGeom>
        </p:spPr>
      </p:pic>
      <p:sp>
        <p:nvSpPr>
          <p:cNvPr id="2" name="Title 1">
            <a:extLst>
              <a:ext uri="{FF2B5EF4-FFF2-40B4-BE49-F238E27FC236}">
                <a16:creationId xmlns:a16="http://schemas.microsoft.com/office/drawing/2014/main" id="{BF1A4FB2-A9AA-4844-8717-8BD37E22A170}"/>
              </a:ext>
            </a:extLst>
          </p:cNvPr>
          <p:cNvSpPr>
            <a:spLocks noGrp="1"/>
          </p:cNvSpPr>
          <p:nvPr>
            <p:ph type="title"/>
          </p:nvPr>
        </p:nvSpPr>
        <p:spPr>
          <a:xfrm>
            <a:off x="838201" y="365125"/>
            <a:ext cx="5251316" cy="1627636"/>
          </a:xfrm>
        </p:spPr>
        <p:txBody>
          <a:bodyPr>
            <a:normAutofit/>
          </a:bodyPr>
          <a:lstStyle/>
          <a:p>
            <a:r>
              <a:rPr lang="en-US">
                <a:solidFill>
                  <a:srgbClr val="FFFFFF"/>
                </a:solidFill>
              </a:rPr>
              <a:t>The MS ARES Mission Statement</a:t>
            </a:r>
          </a:p>
        </p:txBody>
      </p:sp>
      <p:sp>
        <p:nvSpPr>
          <p:cNvPr id="3" name="Content Placeholder 2">
            <a:extLst>
              <a:ext uri="{FF2B5EF4-FFF2-40B4-BE49-F238E27FC236}">
                <a16:creationId xmlns:a16="http://schemas.microsoft.com/office/drawing/2014/main" id="{EE9047E1-5481-4CAB-8684-DD7EB54DFA7D}"/>
              </a:ext>
            </a:extLst>
          </p:cNvPr>
          <p:cNvSpPr>
            <a:spLocks noGrp="1"/>
          </p:cNvSpPr>
          <p:nvPr>
            <p:ph idx="1"/>
          </p:nvPr>
        </p:nvSpPr>
        <p:spPr>
          <a:xfrm>
            <a:off x="838200" y="2219785"/>
            <a:ext cx="4619621" cy="3957178"/>
          </a:xfrm>
        </p:spPr>
        <p:txBody>
          <a:bodyPr>
            <a:normAutofit/>
          </a:bodyPr>
          <a:lstStyle/>
          <a:p>
            <a:pPr marL="0" indent="0">
              <a:buNone/>
            </a:pPr>
            <a:r>
              <a:rPr lang="en-US" sz="1900">
                <a:solidFill>
                  <a:srgbClr val="FFFFFF"/>
                </a:solidFill>
              </a:rPr>
              <a:t>It is the mission of the Mississippi Section Amateur Radio Emergency Service (ARES) to serve as the coordinating point for Amateur radio operators and their served agencies in the event of a communications emergency. </a:t>
            </a:r>
          </a:p>
          <a:p>
            <a:pPr marL="0" indent="0">
              <a:buNone/>
            </a:pPr>
            <a:r>
              <a:rPr lang="en-US" sz="1900">
                <a:solidFill>
                  <a:srgbClr val="FFFFFF"/>
                </a:solidFill>
              </a:rPr>
              <a:t> </a:t>
            </a:r>
          </a:p>
          <a:p>
            <a:pPr marL="0" indent="0">
              <a:buNone/>
            </a:pPr>
            <a:r>
              <a:rPr lang="en-US" sz="1900">
                <a:solidFill>
                  <a:srgbClr val="FFFFFF"/>
                </a:solidFill>
              </a:rPr>
              <a:t>ARES is a national level volunteer organization whose purpose is to serve the public by providing licensed, certified, and competent Amateur Radio communications to federal, state, county, and local government agencies, as well as to nonprofit disaster relief organizations. </a:t>
            </a:r>
          </a:p>
          <a:p>
            <a:endParaRPr lang="en-US" sz="1900">
              <a:solidFill>
                <a:srgbClr val="FFFFFF"/>
              </a:solidFill>
            </a:endParaRPr>
          </a:p>
        </p:txBody>
      </p:sp>
      <p:pic>
        <p:nvPicPr>
          <p:cNvPr id="7" name="Picture 6">
            <a:extLst>
              <a:ext uri="{FF2B5EF4-FFF2-40B4-BE49-F238E27FC236}">
                <a16:creationId xmlns:a16="http://schemas.microsoft.com/office/drawing/2014/main" id="{C3FD7277-A6EF-4F0B-830B-F9F8B20673A4}"/>
              </a:ext>
            </a:extLst>
          </p:cNvPr>
          <p:cNvPicPr>
            <a:picLocks noChangeAspect="1"/>
          </p:cNvPicPr>
          <p:nvPr/>
        </p:nvPicPr>
        <p:blipFill rotWithShape="1">
          <a:blip r:embed="rId3"/>
          <a:srcRect l="13249" r="6761"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7A8B9BFC-04E5-4F44-9EC6-23E444D3E1E8}"/>
              </a:ext>
            </a:extLst>
          </p:cNvPr>
          <p:cNvSpPr>
            <a:spLocks noGrp="1"/>
          </p:cNvSpPr>
          <p:nvPr>
            <p:ph type="sldNum" sz="quarter" idx="12"/>
          </p:nvPr>
        </p:nvSpPr>
        <p:spPr>
          <a:xfrm>
            <a:off x="8610600" y="6356350"/>
            <a:ext cx="2743200" cy="365125"/>
          </a:xfrm>
        </p:spPr>
        <p:txBody>
          <a:bodyPr>
            <a:normAutofit/>
          </a:bodyPr>
          <a:lstStyle/>
          <a:p>
            <a:pPr>
              <a:spcAft>
                <a:spcPts val="600"/>
              </a:spcAft>
            </a:pPr>
            <a:fld id="{70DA4E74-DC7A-4B62-9A5D-58C75A406B27}"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86035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11376D-B00A-422E-A47B-5DFDC4FDEDB3}"/>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How To Become a Member of ARES</a:t>
            </a:r>
          </a:p>
        </p:txBody>
      </p:sp>
      <p:sp>
        <p:nvSpPr>
          <p:cNvPr id="3" name="Content Placeholder 2">
            <a:extLst>
              <a:ext uri="{FF2B5EF4-FFF2-40B4-BE49-F238E27FC236}">
                <a16:creationId xmlns:a16="http://schemas.microsoft.com/office/drawing/2014/main" id="{36CB26D1-A9C4-4575-8E45-98CDC9BC3F7C}"/>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Notify Robert Hayes , </a:t>
            </a:r>
            <a:r>
              <a:rPr lang="en-US" sz="1800" kern="120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KC5IMN@ARRL.net</a:t>
            </a:r>
            <a:r>
              <a:rPr lang="en-US" sz="1800" kern="1200">
                <a:solidFill>
                  <a:schemeClr val="tx1"/>
                </a:solidFill>
                <a:latin typeface="+mn-lt"/>
                <a:ea typeface="+mn-ea"/>
                <a:cs typeface="+mn-cs"/>
              </a:rPr>
              <a:t> and get a link to the Online Sign-up Portal. </a:t>
            </a:r>
          </a:p>
        </p:txBody>
      </p:sp>
      <p:pic>
        <p:nvPicPr>
          <p:cNvPr id="6" name="Picture 5" descr="A screenshot of a computer&#10;&#10;Description automatically generated">
            <a:extLst>
              <a:ext uri="{FF2B5EF4-FFF2-40B4-BE49-F238E27FC236}">
                <a16:creationId xmlns:a16="http://schemas.microsoft.com/office/drawing/2014/main" id="{D277CD06-666F-4B11-B048-99B2FC1BBF15}"/>
              </a:ext>
            </a:extLst>
          </p:cNvPr>
          <p:cNvPicPr>
            <a:picLocks noChangeAspect="1"/>
          </p:cNvPicPr>
          <p:nvPr/>
        </p:nvPicPr>
        <p:blipFill>
          <a:blip r:embed="rId3"/>
          <a:stretch>
            <a:fillRect/>
          </a:stretch>
        </p:blipFill>
        <p:spPr>
          <a:xfrm>
            <a:off x="5895751" y="809442"/>
            <a:ext cx="5708649" cy="5209141"/>
          </a:xfrm>
          <a:prstGeom prst="rect">
            <a:avLst/>
          </a:prstGeom>
        </p:spPr>
      </p:pic>
      <p:sp>
        <p:nvSpPr>
          <p:cNvPr id="4" name="Slide Number Placeholder 3">
            <a:extLst>
              <a:ext uri="{FF2B5EF4-FFF2-40B4-BE49-F238E27FC236}">
                <a16:creationId xmlns:a16="http://schemas.microsoft.com/office/drawing/2014/main" id="{B01C9ECC-6D3D-41F0-852C-33ED6725E29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0DA4E74-DC7A-4B62-9A5D-58C75A406B27}" type="slidenum">
              <a:rPr lang="en-US" sz="1000"/>
              <a:pPr>
                <a:spcAft>
                  <a:spcPts val="600"/>
                </a:spcAft>
              </a:pPr>
              <a:t>8</a:t>
            </a:fld>
            <a:endParaRPr lang="en-US" sz="1000"/>
          </a:p>
        </p:txBody>
      </p:sp>
    </p:spTree>
    <p:extLst>
      <p:ext uri="{BB962C8B-B14F-4D97-AF65-F5344CB8AC3E}">
        <p14:creationId xmlns:p14="http://schemas.microsoft.com/office/powerpoint/2010/main" val="52199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0BD997-40CE-A6C2-0127-CF2F55EA273F}"/>
              </a:ext>
            </a:extLst>
          </p:cNvPr>
          <p:cNvPicPr>
            <a:picLocks noChangeAspect="1"/>
          </p:cNvPicPr>
          <p:nvPr/>
        </p:nvPicPr>
        <p:blipFill>
          <a:blip r:embed="rId2">
            <a:alphaModFix amt="35000"/>
          </a:blip>
          <a:srcRect b="881"/>
          <a:stretch/>
        </p:blipFill>
        <p:spPr>
          <a:xfrm>
            <a:off x="20" y="1"/>
            <a:ext cx="12191980" cy="6857999"/>
          </a:xfrm>
          <a:prstGeom prst="rect">
            <a:avLst/>
          </a:prstGeom>
        </p:spPr>
      </p:pic>
      <p:sp>
        <p:nvSpPr>
          <p:cNvPr id="2" name="Title 1">
            <a:extLst>
              <a:ext uri="{FF2B5EF4-FFF2-40B4-BE49-F238E27FC236}">
                <a16:creationId xmlns:a16="http://schemas.microsoft.com/office/drawing/2014/main" id="{6CDA5856-E34A-49AF-817B-6233BC13F877}"/>
              </a:ext>
            </a:extLst>
          </p:cNvPr>
          <p:cNvSpPr>
            <a:spLocks noGrp="1"/>
          </p:cNvSpPr>
          <p:nvPr>
            <p:ph type="title"/>
          </p:nvPr>
        </p:nvSpPr>
        <p:spPr>
          <a:xfrm>
            <a:off x="838199" y="1065862"/>
            <a:ext cx="6052955" cy="4726276"/>
          </a:xfrm>
        </p:spPr>
        <p:txBody>
          <a:bodyPr vert="horz" lIns="91440" tIns="45720" rIns="91440" bIns="45720" rtlCol="0" anchor="ctr">
            <a:normAutofit/>
          </a:bodyPr>
          <a:lstStyle/>
          <a:p>
            <a:pPr algn="r"/>
            <a:r>
              <a:rPr lang="en-US" sz="8000">
                <a:ln w="22225">
                  <a:solidFill>
                    <a:srgbClr val="FFFFFF"/>
                  </a:solidFill>
                </a:ln>
                <a:noFill/>
              </a:rPr>
              <a:t>How ARES Works in Mississippi </a:t>
            </a:r>
          </a:p>
        </p:txBody>
      </p:sp>
      <p:cxnSp>
        <p:nvCxnSpPr>
          <p:cNvPr id="40" name="Straight Connector 39">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E6E3C6-F70F-73C3-4ABF-9E7C297727B3}"/>
              </a:ext>
            </a:extLst>
          </p:cNvPr>
          <p:cNvSpPr txBox="1"/>
          <p:nvPr/>
        </p:nvSpPr>
        <p:spPr>
          <a:xfrm>
            <a:off x="7772449" y="1042663"/>
            <a:ext cx="3860002" cy="5290487"/>
          </a:xfrm>
          <a:prstGeom prst="rect">
            <a:avLst/>
          </a:prstGeom>
        </p:spPr>
        <p:txBody>
          <a:bodyPr vert="horz" lIns="91440" tIns="45720" rIns="91440" bIns="45720" rtlCol="0" anchor="ctr">
            <a:noAutofit/>
          </a:bodyPr>
          <a:lstStyle/>
          <a:p>
            <a:pPr marR="0">
              <a:lnSpc>
                <a:spcPct val="90000"/>
              </a:lnSpc>
              <a:spcAft>
                <a:spcPts val="800"/>
              </a:spcAft>
            </a:pPr>
            <a:r>
              <a:rPr lang="en-US" sz="1200" dirty="0">
                <a:solidFill>
                  <a:srgbClr val="FFFFFF"/>
                </a:solidFill>
                <a:effectLst/>
              </a:rPr>
              <a:t>Mississippi Section Emergency Organization – Roles Overview   </a:t>
            </a:r>
          </a:p>
          <a:p>
            <a:pPr marL="171450" marR="0" indent="-171450">
              <a:lnSpc>
                <a:spcPct val="90000"/>
              </a:lnSpc>
              <a:spcAft>
                <a:spcPts val="800"/>
              </a:spcAft>
              <a:buFont typeface="Arial" panose="020B0604020202020204" pitchFamily="34" charset="0"/>
              <a:buChar char="•"/>
            </a:pPr>
            <a:r>
              <a:rPr lang="en-US" sz="1200" b="1" dirty="0">
                <a:solidFill>
                  <a:srgbClr val="FFFFFF"/>
                </a:solidFill>
                <a:effectLst/>
              </a:rPr>
              <a:t>Section Manager (SM) </a:t>
            </a:r>
            <a:r>
              <a:rPr lang="en-US" sz="1200" dirty="0">
                <a:solidFill>
                  <a:srgbClr val="FFFFFF"/>
                </a:solidFill>
                <a:effectLst/>
              </a:rPr>
              <a:t>– Elected leader responsible for ensuring Mississippi Amateurs are prepared for emergencies. Appoints the Section Emergency Coordinator (SEC) and coordinates with other SMs during regional emergencies.   </a:t>
            </a:r>
          </a:p>
          <a:p>
            <a:pPr marL="171450" marR="0" indent="-171450">
              <a:lnSpc>
                <a:spcPct val="90000"/>
              </a:lnSpc>
              <a:spcAft>
                <a:spcPts val="800"/>
              </a:spcAft>
              <a:buFont typeface="Arial" panose="020B0604020202020204" pitchFamily="34" charset="0"/>
              <a:buChar char="•"/>
            </a:pPr>
            <a:r>
              <a:rPr lang="en-US" sz="1200" b="1" dirty="0">
                <a:solidFill>
                  <a:srgbClr val="FFFFFF"/>
                </a:solidFill>
                <a:effectLst/>
              </a:rPr>
              <a:t>Section Emergency Coordinator (SEC) </a:t>
            </a:r>
            <a:r>
              <a:rPr lang="en-US" sz="1200" dirty="0">
                <a:solidFill>
                  <a:srgbClr val="FFFFFF"/>
                </a:solidFill>
                <a:effectLst/>
              </a:rPr>
              <a:t>– Appointed by the SM to oversee statewide Amateur Radio emergency operations, maintain contact with emergency management agencies, recruit and appoint District Emergency Coordinators (DECs), and lead section-level response efforts.  </a:t>
            </a:r>
          </a:p>
          <a:p>
            <a:pPr marL="171450" marR="0" indent="-171450">
              <a:lnSpc>
                <a:spcPct val="90000"/>
              </a:lnSpc>
              <a:spcAft>
                <a:spcPts val="800"/>
              </a:spcAft>
              <a:buFont typeface="Arial" panose="020B0604020202020204" pitchFamily="34" charset="0"/>
              <a:buChar char="•"/>
            </a:pPr>
            <a:r>
              <a:rPr lang="en-US" sz="1200" b="1" dirty="0">
                <a:solidFill>
                  <a:srgbClr val="FFFFFF"/>
                </a:solidFill>
                <a:effectLst/>
              </a:rPr>
              <a:t>District Emergency Coordinator (DEC) </a:t>
            </a:r>
            <a:r>
              <a:rPr lang="en-US" sz="1200" dirty="0">
                <a:solidFill>
                  <a:srgbClr val="FFFFFF"/>
                </a:solidFill>
                <a:effectLst/>
              </a:rPr>
              <a:t>– Appointed by the SEC to manage emergency operations within a designated district. Ensures each county has a Emergency Coordinator (EC) and assists in local emergency planning and response.  </a:t>
            </a:r>
          </a:p>
          <a:p>
            <a:pPr marL="171450" marR="0" indent="-171450">
              <a:lnSpc>
                <a:spcPct val="90000"/>
              </a:lnSpc>
              <a:spcAft>
                <a:spcPts val="800"/>
              </a:spcAft>
              <a:buFont typeface="Arial" panose="020B0604020202020204" pitchFamily="34" charset="0"/>
              <a:buChar char="•"/>
            </a:pPr>
            <a:r>
              <a:rPr lang="en-US" sz="1200" b="1" dirty="0">
                <a:solidFill>
                  <a:srgbClr val="FFFFFF"/>
                </a:solidFill>
                <a:effectLst/>
              </a:rPr>
              <a:t>Emergency Coordinator (EC) </a:t>
            </a:r>
            <a:r>
              <a:rPr lang="en-US" sz="1200" dirty="0">
                <a:solidFill>
                  <a:srgbClr val="FFFFFF"/>
                </a:solidFill>
                <a:effectLst/>
              </a:rPr>
              <a:t>– Appointed by the DEC to lead emergency communications in a county or group of counties. Works with local agencies, recruits members, manages repeater use, and conducts emergency exercises.  </a:t>
            </a:r>
          </a:p>
          <a:p>
            <a:pPr marL="171450" marR="0" indent="-171450">
              <a:lnSpc>
                <a:spcPct val="90000"/>
              </a:lnSpc>
              <a:spcAft>
                <a:spcPts val="800"/>
              </a:spcAft>
              <a:buFont typeface="Arial" panose="020B0604020202020204" pitchFamily="34" charset="0"/>
              <a:buChar char="•"/>
            </a:pPr>
            <a:r>
              <a:rPr lang="en-US" sz="1200" b="1" dirty="0">
                <a:solidFill>
                  <a:srgbClr val="FFFFFF"/>
                </a:solidFill>
                <a:effectLst/>
              </a:rPr>
              <a:t>Assistant Emergency Coordinator (AEC) </a:t>
            </a:r>
            <a:r>
              <a:rPr lang="en-US" sz="1200" dirty="0">
                <a:solidFill>
                  <a:srgbClr val="FFFFFF"/>
                </a:solidFill>
                <a:effectLst/>
              </a:rPr>
              <a:t>– Selected by the EC to assist in various operational areas, including administration, logistics, and liaison duties. This is a local role without ARRL approval requirements. </a:t>
            </a:r>
          </a:p>
          <a:p>
            <a:pPr marL="171450" marR="0" indent="-171450">
              <a:lnSpc>
                <a:spcPct val="90000"/>
              </a:lnSpc>
              <a:spcAft>
                <a:spcPts val="800"/>
              </a:spcAft>
              <a:buFont typeface="Arial" panose="020B0604020202020204" pitchFamily="34" charset="0"/>
              <a:buChar char="•"/>
            </a:pPr>
            <a:r>
              <a:rPr lang="en-US" sz="1200" b="1" dirty="0">
                <a:solidFill>
                  <a:srgbClr val="FFFFFF"/>
                </a:solidFill>
                <a:effectLst/>
              </a:rPr>
              <a:t>Official Emergency Station (OES) </a:t>
            </a:r>
            <a:r>
              <a:rPr lang="en-US" sz="1200" dirty="0">
                <a:solidFill>
                  <a:srgbClr val="FFFFFF"/>
                </a:solidFill>
                <a:effectLst/>
              </a:rPr>
              <a:t>– Appointed by the SM upon recommendation, an OES is an experienced and well-equipped operator ready to provide emergency communications via HF and/or VHF using emergency power.</a:t>
            </a:r>
          </a:p>
          <a:p>
            <a:pPr indent="-228600">
              <a:lnSpc>
                <a:spcPct val="90000"/>
              </a:lnSpc>
              <a:buFont typeface="Arial" panose="020B0604020202020204" pitchFamily="34" charset="0"/>
              <a:buChar char="•"/>
            </a:pPr>
            <a:endParaRPr lang="en-US" sz="1200" dirty="0">
              <a:solidFill>
                <a:srgbClr val="FFFFFF"/>
              </a:solidFill>
            </a:endParaRPr>
          </a:p>
        </p:txBody>
      </p:sp>
      <p:sp>
        <p:nvSpPr>
          <p:cNvPr id="4" name="Slide Number Placeholder 3">
            <a:extLst>
              <a:ext uri="{FF2B5EF4-FFF2-40B4-BE49-F238E27FC236}">
                <a16:creationId xmlns:a16="http://schemas.microsoft.com/office/drawing/2014/main" id="{1F986D3C-D999-4BF5-90A4-C6E17B3B9522}"/>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spcAft>
                <a:spcPts val="600"/>
              </a:spcAft>
              <a:defRPr/>
            </a:pPr>
            <a:fld id="{70DA4E74-DC7A-4B62-9A5D-58C75A406B27}"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Tree>
    <p:extLst>
      <p:ext uri="{BB962C8B-B14F-4D97-AF65-F5344CB8AC3E}">
        <p14:creationId xmlns:p14="http://schemas.microsoft.com/office/powerpoint/2010/main" val="31397970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2955</TotalTime>
  <Words>1378</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Courier New</vt:lpstr>
      <vt:lpstr>Wingdings</vt:lpstr>
      <vt:lpstr>Office Theme</vt:lpstr>
      <vt:lpstr>Gulf Coast MS ARES 3 May 2025 ARES SEC Meeting</vt:lpstr>
      <vt:lpstr>Topics covered:</vt:lpstr>
      <vt:lpstr>SET: What is it?</vt:lpstr>
      <vt:lpstr>What is being simulated?</vt:lpstr>
      <vt:lpstr>Protecting the Homeland</vt:lpstr>
      <vt:lpstr>What is ARES</vt:lpstr>
      <vt:lpstr>The MS ARES Mission Statement</vt:lpstr>
      <vt:lpstr>How To Become a Member of ARES</vt:lpstr>
      <vt:lpstr>How ARES Works in Mississippi </vt:lpstr>
      <vt:lpstr>Supported Events by ARES Teams Mississippi</vt:lpstr>
      <vt:lpstr>Required Monthly Reporting for EC’s</vt:lpstr>
      <vt:lpstr>ARRL Form 2</vt:lpstr>
      <vt:lpstr>From Form 2 to From 4</vt:lpstr>
      <vt:lpstr>ISC-205 For Mississippi </vt:lpstr>
      <vt:lpstr>MS ICS-205 Online Resource</vt:lpstr>
      <vt:lpstr>Enhancing Statewide Amateur Radio Emergency Services with VHF/UHF Analog Repeaters, DMR, and HF-NVIS</vt:lpstr>
      <vt:lpstr>EMPHASIS ITEMS SET 2025</vt:lpstr>
      <vt:lpstr>New ARES Districts Proposed for MS ARS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ARRL-ARES Introduction To MS ARES An Overview 25 Jan 2020</dc:title>
  <dc:creator>Robert Hayes</dc:creator>
  <cp:lastModifiedBy>Robert Hayes</cp:lastModifiedBy>
  <cp:revision>12</cp:revision>
  <dcterms:created xsi:type="dcterms:W3CDTF">2020-01-25T01:43:39Z</dcterms:created>
  <dcterms:modified xsi:type="dcterms:W3CDTF">2025-05-03T00:33:24Z</dcterms:modified>
</cp:coreProperties>
</file>